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webextensions/webextension2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webextensions/webextension3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webextensions/webextension4.xml" ContentType="application/vnd.ms-office.webextension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1"/>
  </p:sldMasterIdLst>
  <p:notesMasterIdLst>
    <p:notesMasterId r:id="rId43"/>
  </p:notesMasterIdLst>
  <p:sldIdLst>
    <p:sldId id="361" r:id="rId2"/>
    <p:sldId id="458" r:id="rId3"/>
    <p:sldId id="386" r:id="rId4"/>
    <p:sldId id="484" r:id="rId5"/>
    <p:sldId id="486" r:id="rId6"/>
    <p:sldId id="454" r:id="rId7"/>
    <p:sldId id="460" r:id="rId8"/>
    <p:sldId id="437" r:id="rId9"/>
    <p:sldId id="485" r:id="rId10"/>
    <p:sldId id="462" r:id="rId11"/>
    <p:sldId id="455" r:id="rId12"/>
    <p:sldId id="456" r:id="rId13"/>
    <p:sldId id="478" r:id="rId14"/>
    <p:sldId id="461" r:id="rId15"/>
    <p:sldId id="479" r:id="rId16"/>
    <p:sldId id="483" r:id="rId17"/>
    <p:sldId id="482" r:id="rId18"/>
    <p:sldId id="464" r:id="rId19"/>
    <p:sldId id="465" r:id="rId20"/>
    <p:sldId id="452" r:id="rId21"/>
    <p:sldId id="438" r:id="rId22"/>
    <p:sldId id="487" r:id="rId23"/>
    <p:sldId id="445" r:id="rId24"/>
    <p:sldId id="468" r:id="rId25"/>
    <p:sldId id="469" r:id="rId26"/>
    <p:sldId id="470" r:id="rId27"/>
    <p:sldId id="466" r:id="rId28"/>
    <p:sldId id="439" r:id="rId29"/>
    <p:sldId id="488" r:id="rId30"/>
    <p:sldId id="472" r:id="rId31"/>
    <p:sldId id="474" r:id="rId32"/>
    <p:sldId id="475" r:id="rId33"/>
    <p:sldId id="476" r:id="rId34"/>
    <p:sldId id="477" r:id="rId35"/>
    <p:sldId id="467" r:id="rId36"/>
    <p:sldId id="441" r:id="rId37"/>
    <p:sldId id="489" r:id="rId38"/>
    <p:sldId id="490" r:id="rId39"/>
    <p:sldId id="447" r:id="rId40"/>
    <p:sldId id="448" r:id="rId41"/>
    <p:sldId id="47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22D94C-F61B-4D20-9377-5C3E23CA0B4E}">
          <p14:sldIdLst>
            <p14:sldId id="361"/>
            <p14:sldId id="458"/>
            <p14:sldId id="386"/>
            <p14:sldId id="484"/>
            <p14:sldId id="486"/>
            <p14:sldId id="454"/>
            <p14:sldId id="460"/>
            <p14:sldId id="437"/>
            <p14:sldId id="485"/>
            <p14:sldId id="462"/>
            <p14:sldId id="455"/>
            <p14:sldId id="456"/>
            <p14:sldId id="478"/>
            <p14:sldId id="461"/>
            <p14:sldId id="479"/>
            <p14:sldId id="483"/>
            <p14:sldId id="482"/>
            <p14:sldId id="464"/>
            <p14:sldId id="465"/>
            <p14:sldId id="452"/>
            <p14:sldId id="438"/>
            <p14:sldId id="487"/>
            <p14:sldId id="445"/>
            <p14:sldId id="468"/>
            <p14:sldId id="469"/>
            <p14:sldId id="470"/>
            <p14:sldId id="466"/>
            <p14:sldId id="439"/>
            <p14:sldId id="488"/>
            <p14:sldId id="472"/>
            <p14:sldId id="474"/>
            <p14:sldId id="475"/>
            <p14:sldId id="476"/>
            <p14:sldId id="477"/>
            <p14:sldId id="467"/>
            <p14:sldId id="441"/>
            <p14:sldId id="489"/>
            <p14:sldId id="490"/>
            <p14:sldId id="447"/>
            <p14:sldId id="448"/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etz Botterweck" initials="gb" lastIdx="5" clrIdx="0">
    <p:extLst>
      <p:ext uri="{19B8F6BF-5375-455C-9EA6-DF929625EA0E}">
        <p15:presenceInfo xmlns:p15="http://schemas.microsoft.com/office/powerpoint/2012/main" userId="Goetz Botterwe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FFFFCC"/>
    <a:srgbClr val="2F7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82692" autoAdjust="0"/>
  </p:normalViewPr>
  <p:slideViewPr>
    <p:cSldViewPr snapToGrid="0">
      <p:cViewPr>
        <p:scale>
          <a:sx n="100" d="100"/>
          <a:sy n="100" d="100"/>
        </p:scale>
        <p:origin x="79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Annual Salary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ML Engineer</c:v>
                </c:pt>
                <c:pt idx="1">
                  <c:v>Data Scientist</c:v>
                </c:pt>
                <c:pt idx="2">
                  <c:v>Research Scientist</c:v>
                </c:pt>
                <c:pt idx="3">
                  <c:v>Software Engineer</c:v>
                </c:pt>
                <c:pt idx="4">
                  <c:v>Software Architect</c:v>
                </c:pt>
                <c:pt idx="5">
                  <c:v>Database Admin</c:v>
                </c:pt>
                <c:pt idx="6">
                  <c:v>Web Developer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143900</c:v>
                </c:pt>
                <c:pt idx="1">
                  <c:v>126400</c:v>
                </c:pt>
                <c:pt idx="2">
                  <c:v>74500</c:v>
                </c:pt>
                <c:pt idx="3">
                  <c:v>107000</c:v>
                </c:pt>
                <c:pt idx="4">
                  <c:v>138600</c:v>
                </c:pt>
                <c:pt idx="5">
                  <c:v>93900</c:v>
                </c:pt>
                <c:pt idx="6">
                  <c:v>76400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3E-454A-83F5-623BC432A3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8542304"/>
        <c:axId val="2078541888"/>
      </c:barChart>
      <c:catAx>
        <c:axId val="207854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541888"/>
        <c:crosses val="autoZero"/>
        <c:auto val="1"/>
        <c:lblAlgn val="ctr"/>
        <c:lblOffset val="100"/>
        <c:noMultiLvlLbl val="0"/>
      </c:catAx>
      <c:valAx>
        <c:axId val="207854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54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/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/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/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</dgm:pt>
    <dgm:pt modelId="{235C8B9E-141D-4096-93A3-FE0C03C8E64F}" type="pres">
      <dgm:prSet presAssocID="{F2EBEA43-9EFE-4434-9597-EAFE616CCB7A}" presName="connTx" presStyleLbl="parChTrans1D2" presStyleIdx="0" presStyleCnt="5"/>
      <dgm:spPr/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</dgm:pt>
    <dgm:pt modelId="{7036CF8D-A6CD-4BE4-8865-4AAA229D672C}" type="pres">
      <dgm:prSet presAssocID="{28A9E369-B024-4276-83D1-85991F6FF654}" presName="connTx" presStyleLbl="parChTrans1D2" presStyleIdx="1" presStyleCnt="5"/>
      <dgm:spPr/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</dgm:pt>
    <dgm:pt modelId="{617B1C5C-7036-47F8-B36E-D8BD86A8DB4D}" type="pres">
      <dgm:prSet presAssocID="{EE7F8815-EA92-42B5-A8E8-39E146646030}" presName="connTx" presStyleLbl="parChTrans1D2" presStyleIdx="2" presStyleCnt="5"/>
      <dgm:spPr/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</dgm:pt>
    <dgm:pt modelId="{41E33BE9-5958-4921-A3B6-C0F77861D27C}" type="pres">
      <dgm:prSet presAssocID="{437BEEB1-FD48-40CB-9CBC-9458912EA2F6}" presName="connTx" presStyleLbl="parChTrans1D2" presStyleIdx="3" presStyleCnt="5"/>
      <dgm:spPr/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</dgm:pt>
    <dgm:pt modelId="{66C68260-E3CB-4A92-9F78-2E1C7AEEA62B}" type="pres">
      <dgm:prSet presAssocID="{6F06C9FC-CA61-4CDE-9031-326324E6485A}" presName="connTx" presStyleLbl="parChTrans1D2" presStyleIdx="4" presStyleCnt="5"/>
      <dgm:spPr/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</dgm:pt>
    <dgm:pt modelId="{235C8B9E-141D-4096-93A3-FE0C03C8E64F}" type="pres">
      <dgm:prSet presAssocID="{F2EBEA43-9EFE-4434-9597-EAFE616CCB7A}" presName="connTx" presStyleLbl="parChTrans1D2" presStyleIdx="0" presStyleCnt="5"/>
      <dgm:spPr/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</dgm:pt>
    <dgm:pt modelId="{7036CF8D-A6CD-4BE4-8865-4AAA229D672C}" type="pres">
      <dgm:prSet presAssocID="{28A9E369-B024-4276-83D1-85991F6FF654}" presName="connTx" presStyleLbl="parChTrans1D2" presStyleIdx="1" presStyleCnt="5"/>
      <dgm:spPr/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</dgm:pt>
    <dgm:pt modelId="{617B1C5C-7036-47F8-B36E-D8BD86A8DB4D}" type="pres">
      <dgm:prSet presAssocID="{EE7F8815-EA92-42B5-A8E8-39E146646030}" presName="connTx" presStyleLbl="parChTrans1D2" presStyleIdx="2" presStyleCnt="5"/>
      <dgm:spPr/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</dgm:pt>
    <dgm:pt modelId="{41E33BE9-5958-4921-A3B6-C0F77861D27C}" type="pres">
      <dgm:prSet presAssocID="{437BEEB1-FD48-40CB-9CBC-9458912EA2F6}" presName="connTx" presStyleLbl="parChTrans1D2" presStyleIdx="3" presStyleCnt="5"/>
      <dgm:spPr/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</dgm:pt>
    <dgm:pt modelId="{66C68260-E3CB-4A92-9F78-2E1C7AEEA62B}" type="pres">
      <dgm:prSet presAssocID="{6F06C9FC-CA61-4CDE-9031-326324E6485A}" presName="connTx" presStyleLbl="parChTrans1D2" presStyleIdx="4" presStyleCnt="5"/>
      <dgm:spPr/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/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</dgm:pt>
    <dgm:pt modelId="{235C8B9E-141D-4096-93A3-FE0C03C8E64F}" type="pres">
      <dgm:prSet presAssocID="{F2EBEA43-9EFE-4434-9597-EAFE616CCB7A}" presName="connTx" presStyleLbl="parChTrans1D2" presStyleIdx="0" presStyleCnt="5"/>
      <dgm:spPr/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</dgm:pt>
    <dgm:pt modelId="{7036CF8D-A6CD-4BE4-8865-4AAA229D672C}" type="pres">
      <dgm:prSet presAssocID="{28A9E369-B024-4276-83D1-85991F6FF654}" presName="connTx" presStyleLbl="parChTrans1D2" presStyleIdx="1" presStyleCnt="5"/>
      <dgm:spPr/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</dgm:pt>
    <dgm:pt modelId="{617B1C5C-7036-47F8-B36E-D8BD86A8DB4D}" type="pres">
      <dgm:prSet presAssocID="{EE7F8815-EA92-42B5-A8E8-39E146646030}" presName="connTx" presStyleLbl="parChTrans1D2" presStyleIdx="2" presStyleCnt="5"/>
      <dgm:spPr/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</dgm:pt>
    <dgm:pt modelId="{41E33BE9-5958-4921-A3B6-C0F77861D27C}" type="pres">
      <dgm:prSet presAssocID="{437BEEB1-FD48-40CB-9CBC-9458912EA2F6}" presName="connTx" presStyleLbl="parChTrans1D2" presStyleIdx="3" presStyleCnt="5"/>
      <dgm:spPr/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</dgm:pt>
    <dgm:pt modelId="{66C68260-E3CB-4A92-9F78-2E1C7AEEA62B}" type="pres">
      <dgm:prSet presAssocID="{6F06C9FC-CA61-4CDE-9031-326324E6485A}" presName="connTx" presStyleLbl="parChTrans1D2" presStyleIdx="4" presStyleCnt="5"/>
      <dgm:spPr/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/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</dgm:pt>
    <dgm:pt modelId="{235C8B9E-141D-4096-93A3-FE0C03C8E64F}" type="pres">
      <dgm:prSet presAssocID="{F2EBEA43-9EFE-4434-9597-EAFE616CCB7A}" presName="connTx" presStyleLbl="parChTrans1D2" presStyleIdx="0" presStyleCnt="5"/>
      <dgm:spPr/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</dgm:pt>
    <dgm:pt modelId="{7036CF8D-A6CD-4BE4-8865-4AAA229D672C}" type="pres">
      <dgm:prSet presAssocID="{28A9E369-B024-4276-83D1-85991F6FF654}" presName="connTx" presStyleLbl="parChTrans1D2" presStyleIdx="1" presStyleCnt="5"/>
      <dgm:spPr/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</dgm:pt>
    <dgm:pt modelId="{617B1C5C-7036-47F8-B36E-D8BD86A8DB4D}" type="pres">
      <dgm:prSet presAssocID="{EE7F8815-EA92-42B5-A8E8-39E146646030}" presName="connTx" presStyleLbl="parChTrans1D2" presStyleIdx="2" presStyleCnt="5"/>
      <dgm:spPr/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</dgm:pt>
    <dgm:pt modelId="{41E33BE9-5958-4921-A3B6-C0F77861D27C}" type="pres">
      <dgm:prSet presAssocID="{437BEEB1-FD48-40CB-9CBC-9458912EA2F6}" presName="connTx" presStyleLbl="parChTrans1D2" presStyleIdx="3" presStyleCnt="5"/>
      <dgm:spPr/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</dgm:pt>
    <dgm:pt modelId="{66C68260-E3CB-4A92-9F78-2E1C7AEEA62B}" type="pres">
      <dgm:prSet presAssocID="{6F06C9FC-CA61-4CDE-9031-326324E6485A}" presName="connTx" presStyleLbl="parChTrans1D2" presStyleIdx="4" presStyleCnt="5"/>
      <dgm:spPr/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/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</dgm:pt>
    <dgm:pt modelId="{235C8B9E-141D-4096-93A3-FE0C03C8E64F}" type="pres">
      <dgm:prSet presAssocID="{F2EBEA43-9EFE-4434-9597-EAFE616CCB7A}" presName="connTx" presStyleLbl="parChTrans1D2" presStyleIdx="0" presStyleCnt="5"/>
      <dgm:spPr/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</dgm:pt>
    <dgm:pt modelId="{7036CF8D-A6CD-4BE4-8865-4AAA229D672C}" type="pres">
      <dgm:prSet presAssocID="{28A9E369-B024-4276-83D1-85991F6FF654}" presName="connTx" presStyleLbl="parChTrans1D2" presStyleIdx="1" presStyleCnt="5"/>
      <dgm:spPr/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</dgm:pt>
    <dgm:pt modelId="{617B1C5C-7036-47F8-B36E-D8BD86A8DB4D}" type="pres">
      <dgm:prSet presAssocID="{EE7F8815-EA92-42B5-A8E8-39E146646030}" presName="connTx" presStyleLbl="parChTrans1D2" presStyleIdx="2" presStyleCnt="5"/>
      <dgm:spPr/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</dgm:pt>
    <dgm:pt modelId="{41E33BE9-5958-4921-A3B6-C0F77861D27C}" type="pres">
      <dgm:prSet presAssocID="{437BEEB1-FD48-40CB-9CBC-9458912EA2F6}" presName="connTx" presStyleLbl="parChTrans1D2" presStyleIdx="3" presStyleCnt="5"/>
      <dgm:spPr/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</dgm:pt>
    <dgm:pt modelId="{66C68260-E3CB-4A92-9F78-2E1C7AEEA62B}" type="pres">
      <dgm:prSet presAssocID="{6F06C9FC-CA61-4CDE-9031-326324E6485A}" presName="connTx" presStyleLbl="parChTrans1D2" presStyleIdx="4" presStyleCnt="5"/>
      <dgm:spPr/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80D76B-F114-4791-A044-E123244F9D3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E0F05-F02F-41DC-9014-0693CD09B738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mtClean="0"/>
            <a:t>This Talk</a:t>
          </a:r>
          <a:endParaRPr lang="en-US"/>
        </a:p>
      </dgm:t>
    </dgm:pt>
    <dgm:pt modelId="{5180751A-C0E3-4227-9233-B499C0955A83}" type="parTrans" cxnId="{52729A9C-709D-4C73-8C3A-E7CF6AA196F5}">
      <dgm:prSet/>
      <dgm:spPr/>
      <dgm:t>
        <a:bodyPr/>
        <a:lstStyle/>
        <a:p>
          <a:endParaRPr lang="en-US"/>
        </a:p>
      </dgm:t>
    </dgm:pt>
    <dgm:pt modelId="{74DEDA36-1578-4EFA-A000-DEDB076F6A4F}" type="sibTrans" cxnId="{52729A9C-709D-4C73-8C3A-E7CF6AA196F5}">
      <dgm:prSet/>
      <dgm:spPr/>
      <dgm:t>
        <a:bodyPr/>
        <a:lstStyle/>
        <a:p>
          <a:endParaRPr lang="en-US"/>
        </a:p>
      </dgm:t>
    </dgm:pt>
    <dgm:pt modelId="{917F383B-C61E-40E2-A75B-963F2FB43355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Overview</a:t>
          </a:r>
          <a:endParaRPr lang="en-US"/>
        </a:p>
      </dgm:t>
    </dgm:pt>
    <dgm:pt modelId="{F2EBEA43-9EFE-4434-9597-EAFE616CCB7A}" type="parTrans" cxnId="{E7170990-FF57-41A7-B28C-1619BE8EE213}">
      <dgm:prSet/>
      <dgm:spPr/>
      <dgm:t>
        <a:bodyPr/>
        <a:lstStyle/>
        <a:p>
          <a:endParaRPr lang="en-US"/>
        </a:p>
      </dgm:t>
    </dgm:pt>
    <dgm:pt modelId="{F6271627-9152-417C-A9A1-873926B7E0BB}" type="sibTrans" cxnId="{E7170990-FF57-41A7-B28C-1619BE8EE213}">
      <dgm:prSet/>
      <dgm:spPr/>
      <dgm:t>
        <a:bodyPr/>
        <a:lstStyle/>
        <a:p>
          <a:endParaRPr lang="en-US"/>
        </a:p>
      </dgm:t>
    </dgm:pt>
    <dgm:pt modelId="{B8B3E300-1B9C-4EF5-85DF-F63DCF1153DB}">
      <dgm:prSet phldrT="[Text]"/>
      <dgm:spPr/>
      <dgm:t>
        <a:bodyPr/>
        <a:lstStyle/>
        <a:p>
          <a:r>
            <a:rPr lang="en-US" smtClean="0"/>
            <a:t>Supervised Learning</a:t>
          </a:r>
          <a:endParaRPr lang="en-US"/>
        </a:p>
      </dgm:t>
    </dgm:pt>
    <dgm:pt modelId="{EE7F8815-EA92-42B5-A8E8-39E146646030}" type="parTrans" cxnId="{F6EF7DD2-A057-43DC-B7C7-F29713237936}">
      <dgm:prSet/>
      <dgm:spPr/>
      <dgm:t>
        <a:bodyPr/>
        <a:lstStyle/>
        <a:p>
          <a:endParaRPr lang="en-US"/>
        </a:p>
      </dgm:t>
    </dgm:pt>
    <dgm:pt modelId="{C17C4616-D8E4-476E-847F-E77E231EC1FD}" type="sibTrans" cxnId="{F6EF7DD2-A057-43DC-B7C7-F29713237936}">
      <dgm:prSet/>
      <dgm:spPr/>
      <dgm:t>
        <a:bodyPr/>
        <a:lstStyle/>
        <a:p>
          <a:endParaRPr lang="en-US"/>
        </a:p>
      </dgm:t>
    </dgm:pt>
    <dgm:pt modelId="{44B52FE6-491E-4B6C-B3CF-A5B570E8DBCA}">
      <dgm:prSet phldrT="[Text]"/>
      <dgm:spPr/>
      <dgm:t>
        <a:bodyPr/>
        <a:lstStyle/>
        <a:p>
          <a:r>
            <a:rPr lang="en-US" smtClean="0"/>
            <a:t>Unsupervised Learning</a:t>
          </a:r>
          <a:endParaRPr lang="en-US"/>
        </a:p>
      </dgm:t>
    </dgm:pt>
    <dgm:pt modelId="{437BEEB1-FD48-40CB-9CBC-9458912EA2F6}" type="parTrans" cxnId="{D4656DA5-BE7B-4DD0-BC47-65B50B013263}">
      <dgm:prSet/>
      <dgm:spPr/>
      <dgm:t>
        <a:bodyPr/>
        <a:lstStyle/>
        <a:p>
          <a:endParaRPr lang="en-US"/>
        </a:p>
      </dgm:t>
    </dgm:pt>
    <dgm:pt modelId="{B5B4809D-357F-45E8-8595-296C27755E09}" type="sibTrans" cxnId="{D4656DA5-BE7B-4DD0-BC47-65B50B013263}">
      <dgm:prSet/>
      <dgm:spPr/>
      <dgm:t>
        <a:bodyPr/>
        <a:lstStyle/>
        <a:p>
          <a:endParaRPr lang="en-US"/>
        </a:p>
      </dgm:t>
    </dgm:pt>
    <dgm:pt modelId="{12C986D0-BF8D-43EE-B8BC-88FB61649A15}">
      <dgm:prSet phldrT="[Text]"/>
      <dgm:spPr/>
      <dgm:t>
        <a:bodyPr/>
        <a:lstStyle/>
        <a:p>
          <a:r>
            <a:rPr lang="en-US" smtClean="0"/>
            <a:t>What is ML?</a:t>
          </a:r>
          <a:endParaRPr lang="en-US"/>
        </a:p>
      </dgm:t>
    </dgm:pt>
    <dgm:pt modelId="{28A9E369-B024-4276-83D1-85991F6FF654}" type="parTrans" cxnId="{BA18FB95-2925-43B9-B31C-E884849EEC43}">
      <dgm:prSet/>
      <dgm:spPr/>
      <dgm:t>
        <a:bodyPr/>
        <a:lstStyle/>
        <a:p>
          <a:endParaRPr lang="en-US"/>
        </a:p>
      </dgm:t>
    </dgm:pt>
    <dgm:pt modelId="{BDAFF4AD-C766-418D-B760-4A1E0B40E42F}" type="sibTrans" cxnId="{BA18FB95-2925-43B9-B31C-E884849EEC43}">
      <dgm:prSet/>
      <dgm:spPr/>
      <dgm:t>
        <a:bodyPr/>
        <a:lstStyle/>
        <a:p>
          <a:endParaRPr lang="en-US"/>
        </a:p>
      </dgm:t>
    </dgm:pt>
    <dgm:pt modelId="{37E668CB-F2F0-4D05-90DF-CD280FC9D9BF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Wrap-up</a:t>
          </a:r>
          <a:endParaRPr lang="en-US"/>
        </a:p>
      </dgm:t>
    </dgm:pt>
    <dgm:pt modelId="{6F06C9FC-CA61-4CDE-9031-326324E6485A}" type="parTrans" cxnId="{AFB89450-7ECE-4149-8090-182C159F9C22}">
      <dgm:prSet/>
      <dgm:spPr/>
      <dgm:t>
        <a:bodyPr/>
        <a:lstStyle/>
        <a:p>
          <a:endParaRPr lang="en-US"/>
        </a:p>
      </dgm:t>
    </dgm:pt>
    <dgm:pt modelId="{09D11715-36CF-4ECC-AEC3-770610BFD3BE}" type="sibTrans" cxnId="{AFB89450-7ECE-4149-8090-182C159F9C22}">
      <dgm:prSet/>
      <dgm:spPr/>
      <dgm:t>
        <a:bodyPr/>
        <a:lstStyle/>
        <a:p>
          <a:endParaRPr lang="en-US"/>
        </a:p>
      </dgm:t>
    </dgm:pt>
    <dgm:pt modelId="{7BE43BAC-B7A8-4F10-AE1F-3843FCE476D0}" type="pres">
      <dgm:prSet presAssocID="{6380D76B-F114-4791-A044-E123244F9D3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B6B5420-CA89-45CF-8708-CD4D96774794}" type="pres">
      <dgm:prSet presAssocID="{A83E0F05-F02F-41DC-9014-0693CD09B738}" presName="root1" presStyleCnt="0"/>
      <dgm:spPr/>
    </dgm:pt>
    <dgm:pt modelId="{1AB18289-0FE3-41D1-AA7A-E3AA91146B4A}" type="pres">
      <dgm:prSet presAssocID="{A83E0F05-F02F-41DC-9014-0693CD09B73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28B89D-B5FC-4C80-ADBC-B8CFFD55C9C8}" type="pres">
      <dgm:prSet presAssocID="{A83E0F05-F02F-41DC-9014-0693CD09B738}" presName="level2hierChild" presStyleCnt="0"/>
      <dgm:spPr/>
    </dgm:pt>
    <dgm:pt modelId="{5CE884FC-C3B2-49F4-8278-814C2A205AF9}" type="pres">
      <dgm:prSet presAssocID="{F2EBEA43-9EFE-4434-9597-EAFE616CCB7A}" presName="conn2-1" presStyleLbl="parChTrans1D2" presStyleIdx="0" presStyleCnt="5"/>
      <dgm:spPr/>
    </dgm:pt>
    <dgm:pt modelId="{235C8B9E-141D-4096-93A3-FE0C03C8E64F}" type="pres">
      <dgm:prSet presAssocID="{F2EBEA43-9EFE-4434-9597-EAFE616CCB7A}" presName="connTx" presStyleLbl="parChTrans1D2" presStyleIdx="0" presStyleCnt="5"/>
      <dgm:spPr/>
    </dgm:pt>
    <dgm:pt modelId="{C60A1B81-E588-4BF7-A731-DB8E3B264E73}" type="pres">
      <dgm:prSet presAssocID="{917F383B-C61E-40E2-A75B-963F2FB43355}" presName="root2" presStyleCnt="0"/>
      <dgm:spPr/>
    </dgm:pt>
    <dgm:pt modelId="{5B43340A-DFBB-4D58-9EDA-01D7ED17AAD8}" type="pres">
      <dgm:prSet presAssocID="{917F383B-C61E-40E2-A75B-963F2FB43355}" presName="LevelTwoTextNode" presStyleLbl="node2" presStyleIdx="0" presStyleCnt="5" custScaleY="4901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F43E5-5384-4FAF-93A2-DB2322C51029}" type="pres">
      <dgm:prSet presAssocID="{917F383B-C61E-40E2-A75B-963F2FB43355}" presName="level3hierChild" presStyleCnt="0"/>
      <dgm:spPr/>
    </dgm:pt>
    <dgm:pt modelId="{9CB3EF3E-2CAD-4AD9-9186-D716E852C7B5}" type="pres">
      <dgm:prSet presAssocID="{28A9E369-B024-4276-83D1-85991F6FF654}" presName="conn2-1" presStyleLbl="parChTrans1D2" presStyleIdx="1" presStyleCnt="5"/>
      <dgm:spPr/>
    </dgm:pt>
    <dgm:pt modelId="{7036CF8D-A6CD-4BE4-8865-4AAA229D672C}" type="pres">
      <dgm:prSet presAssocID="{28A9E369-B024-4276-83D1-85991F6FF654}" presName="connTx" presStyleLbl="parChTrans1D2" presStyleIdx="1" presStyleCnt="5"/>
      <dgm:spPr/>
    </dgm:pt>
    <dgm:pt modelId="{9AB9CE64-8E44-47A0-AEC3-519FECE2864F}" type="pres">
      <dgm:prSet presAssocID="{12C986D0-BF8D-43EE-B8BC-88FB61649A15}" presName="root2" presStyleCnt="0"/>
      <dgm:spPr/>
    </dgm:pt>
    <dgm:pt modelId="{5C8F5C49-0866-4D43-BF3D-8A96C2757A4B}" type="pres">
      <dgm:prSet presAssocID="{12C986D0-BF8D-43EE-B8BC-88FB61649A15}" presName="LevelTwoTextNode" presStyleLbl="node2" presStyleIdx="1" presStyleCnt="5">
        <dgm:presLayoutVars>
          <dgm:chPref val="3"/>
        </dgm:presLayoutVars>
      </dgm:prSet>
      <dgm:spPr/>
    </dgm:pt>
    <dgm:pt modelId="{A54810D5-1DE4-4B62-9148-8ACB7B5A5014}" type="pres">
      <dgm:prSet presAssocID="{12C986D0-BF8D-43EE-B8BC-88FB61649A15}" presName="level3hierChild" presStyleCnt="0"/>
      <dgm:spPr/>
    </dgm:pt>
    <dgm:pt modelId="{4D275531-0754-4480-873C-25F53D231586}" type="pres">
      <dgm:prSet presAssocID="{EE7F8815-EA92-42B5-A8E8-39E146646030}" presName="conn2-1" presStyleLbl="parChTrans1D2" presStyleIdx="2" presStyleCnt="5"/>
      <dgm:spPr/>
    </dgm:pt>
    <dgm:pt modelId="{617B1C5C-7036-47F8-B36E-D8BD86A8DB4D}" type="pres">
      <dgm:prSet presAssocID="{EE7F8815-EA92-42B5-A8E8-39E146646030}" presName="connTx" presStyleLbl="parChTrans1D2" presStyleIdx="2" presStyleCnt="5"/>
      <dgm:spPr/>
    </dgm:pt>
    <dgm:pt modelId="{0BAC5549-3C26-454B-9423-1AE72640F579}" type="pres">
      <dgm:prSet presAssocID="{B8B3E300-1B9C-4EF5-85DF-F63DCF1153DB}" presName="root2" presStyleCnt="0"/>
      <dgm:spPr/>
    </dgm:pt>
    <dgm:pt modelId="{CEBC045A-4B10-4744-AB79-C3FF7C4DA685}" type="pres">
      <dgm:prSet presAssocID="{B8B3E300-1B9C-4EF5-85DF-F63DCF1153DB}" presName="LevelTwoTextNode" presStyleLbl="node2" presStyleIdx="2" presStyleCnt="5">
        <dgm:presLayoutVars>
          <dgm:chPref val="3"/>
        </dgm:presLayoutVars>
      </dgm:prSet>
      <dgm:spPr/>
    </dgm:pt>
    <dgm:pt modelId="{736A5292-0894-4C3A-AAEB-DC3F6DC86776}" type="pres">
      <dgm:prSet presAssocID="{B8B3E300-1B9C-4EF5-85DF-F63DCF1153DB}" presName="level3hierChild" presStyleCnt="0"/>
      <dgm:spPr/>
    </dgm:pt>
    <dgm:pt modelId="{775D25CC-FEFD-433B-B021-3B3019BB9C04}" type="pres">
      <dgm:prSet presAssocID="{437BEEB1-FD48-40CB-9CBC-9458912EA2F6}" presName="conn2-1" presStyleLbl="parChTrans1D2" presStyleIdx="3" presStyleCnt="5"/>
      <dgm:spPr/>
    </dgm:pt>
    <dgm:pt modelId="{41E33BE9-5958-4921-A3B6-C0F77861D27C}" type="pres">
      <dgm:prSet presAssocID="{437BEEB1-FD48-40CB-9CBC-9458912EA2F6}" presName="connTx" presStyleLbl="parChTrans1D2" presStyleIdx="3" presStyleCnt="5"/>
      <dgm:spPr/>
    </dgm:pt>
    <dgm:pt modelId="{312ACC5F-75EA-4455-8902-D07DAFC138A8}" type="pres">
      <dgm:prSet presAssocID="{44B52FE6-491E-4B6C-B3CF-A5B570E8DBCA}" presName="root2" presStyleCnt="0"/>
      <dgm:spPr/>
    </dgm:pt>
    <dgm:pt modelId="{AB3FAD14-CC9C-422F-8080-F77751F8D942}" type="pres">
      <dgm:prSet presAssocID="{44B52FE6-491E-4B6C-B3CF-A5B570E8DBCA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B9023E-A03F-4200-9FD7-C87F05166419}" type="pres">
      <dgm:prSet presAssocID="{44B52FE6-491E-4B6C-B3CF-A5B570E8DBCA}" presName="level3hierChild" presStyleCnt="0"/>
      <dgm:spPr/>
    </dgm:pt>
    <dgm:pt modelId="{5609DC69-DE08-47E0-A1D7-4012100FB973}" type="pres">
      <dgm:prSet presAssocID="{6F06C9FC-CA61-4CDE-9031-326324E6485A}" presName="conn2-1" presStyleLbl="parChTrans1D2" presStyleIdx="4" presStyleCnt="5"/>
      <dgm:spPr/>
    </dgm:pt>
    <dgm:pt modelId="{66C68260-E3CB-4A92-9F78-2E1C7AEEA62B}" type="pres">
      <dgm:prSet presAssocID="{6F06C9FC-CA61-4CDE-9031-326324E6485A}" presName="connTx" presStyleLbl="parChTrans1D2" presStyleIdx="4" presStyleCnt="5"/>
      <dgm:spPr/>
    </dgm:pt>
    <dgm:pt modelId="{30B255C0-D379-44C1-86B1-DE66D1EB6695}" type="pres">
      <dgm:prSet presAssocID="{37E668CB-F2F0-4D05-90DF-CD280FC9D9BF}" presName="root2" presStyleCnt="0"/>
      <dgm:spPr/>
    </dgm:pt>
    <dgm:pt modelId="{D40BC8A6-BCAE-4D16-BBE0-6094B90857B3}" type="pres">
      <dgm:prSet presAssocID="{37E668CB-F2F0-4D05-90DF-CD280FC9D9BF}" presName="LevelTwoTextNode" presStyleLbl="node2" presStyleIdx="4" presStyleCnt="5" custScaleY="49012">
        <dgm:presLayoutVars>
          <dgm:chPref val="3"/>
        </dgm:presLayoutVars>
      </dgm:prSet>
      <dgm:spPr/>
    </dgm:pt>
    <dgm:pt modelId="{C2761C21-2B39-42F0-B512-15C7B8A2DEB4}" type="pres">
      <dgm:prSet presAssocID="{37E668CB-F2F0-4D05-90DF-CD280FC9D9BF}" presName="level3hierChild" presStyleCnt="0"/>
      <dgm:spPr/>
    </dgm:pt>
  </dgm:ptLst>
  <dgm:cxnLst>
    <dgm:cxn modelId="{E7170990-FF57-41A7-B28C-1619BE8EE213}" srcId="{A83E0F05-F02F-41DC-9014-0693CD09B738}" destId="{917F383B-C61E-40E2-A75B-963F2FB43355}" srcOrd="0" destOrd="0" parTransId="{F2EBEA43-9EFE-4434-9597-EAFE616CCB7A}" sibTransId="{F6271627-9152-417C-A9A1-873926B7E0BB}"/>
    <dgm:cxn modelId="{A2EEE82D-C4C0-4182-A938-82790280AEFE}" type="presOf" srcId="{EE7F8815-EA92-42B5-A8E8-39E146646030}" destId="{617B1C5C-7036-47F8-B36E-D8BD86A8DB4D}" srcOrd="1" destOrd="0" presId="urn:microsoft.com/office/officeart/2005/8/layout/hierarchy2"/>
    <dgm:cxn modelId="{DF03C180-7BC0-454D-A811-6970B268B868}" type="presOf" srcId="{6F06C9FC-CA61-4CDE-9031-326324E6485A}" destId="{5609DC69-DE08-47E0-A1D7-4012100FB973}" srcOrd="0" destOrd="0" presId="urn:microsoft.com/office/officeart/2005/8/layout/hierarchy2"/>
    <dgm:cxn modelId="{9E742FE3-71EA-4D54-8772-71DBE310DD31}" type="presOf" srcId="{6F06C9FC-CA61-4CDE-9031-326324E6485A}" destId="{66C68260-E3CB-4A92-9F78-2E1C7AEEA62B}" srcOrd="1" destOrd="0" presId="urn:microsoft.com/office/officeart/2005/8/layout/hierarchy2"/>
    <dgm:cxn modelId="{D4656DA5-BE7B-4DD0-BC47-65B50B013263}" srcId="{A83E0F05-F02F-41DC-9014-0693CD09B738}" destId="{44B52FE6-491E-4B6C-B3CF-A5B570E8DBCA}" srcOrd="3" destOrd="0" parTransId="{437BEEB1-FD48-40CB-9CBC-9458912EA2F6}" sibTransId="{B5B4809D-357F-45E8-8595-296C27755E09}"/>
    <dgm:cxn modelId="{F46FB274-6A0F-4F59-9B86-B4179A321A3E}" type="presOf" srcId="{437BEEB1-FD48-40CB-9CBC-9458912EA2F6}" destId="{775D25CC-FEFD-433B-B021-3B3019BB9C04}" srcOrd="0" destOrd="0" presId="urn:microsoft.com/office/officeart/2005/8/layout/hierarchy2"/>
    <dgm:cxn modelId="{F6EF7DD2-A057-43DC-B7C7-F29713237936}" srcId="{A83E0F05-F02F-41DC-9014-0693CD09B738}" destId="{B8B3E300-1B9C-4EF5-85DF-F63DCF1153DB}" srcOrd="2" destOrd="0" parTransId="{EE7F8815-EA92-42B5-A8E8-39E146646030}" sibTransId="{C17C4616-D8E4-476E-847F-E77E231EC1FD}"/>
    <dgm:cxn modelId="{3C89F460-4B00-4587-A08F-8E71332A9DEA}" type="presOf" srcId="{6380D76B-F114-4791-A044-E123244F9D35}" destId="{7BE43BAC-B7A8-4F10-AE1F-3843FCE476D0}" srcOrd="0" destOrd="0" presId="urn:microsoft.com/office/officeart/2005/8/layout/hierarchy2"/>
    <dgm:cxn modelId="{80A27B5B-DC44-43FA-8612-3F6CF2B238A7}" type="presOf" srcId="{F2EBEA43-9EFE-4434-9597-EAFE616CCB7A}" destId="{5CE884FC-C3B2-49F4-8278-814C2A205AF9}" srcOrd="0" destOrd="0" presId="urn:microsoft.com/office/officeart/2005/8/layout/hierarchy2"/>
    <dgm:cxn modelId="{5B042B44-CB27-4EE9-A7C8-A4EE1126A128}" type="presOf" srcId="{EE7F8815-EA92-42B5-A8E8-39E146646030}" destId="{4D275531-0754-4480-873C-25F53D231586}" srcOrd="0" destOrd="0" presId="urn:microsoft.com/office/officeart/2005/8/layout/hierarchy2"/>
    <dgm:cxn modelId="{AFB89450-7ECE-4149-8090-182C159F9C22}" srcId="{A83E0F05-F02F-41DC-9014-0693CD09B738}" destId="{37E668CB-F2F0-4D05-90DF-CD280FC9D9BF}" srcOrd="4" destOrd="0" parTransId="{6F06C9FC-CA61-4CDE-9031-326324E6485A}" sibTransId="{09D11715-36CF-4ECC-AEC3-770610BFD3BE}"/>
    <dgm:cxn modelId="{DFB45687-996B-4027-80ED-5F7B9C2DCCDB}" type="presOf" srcId="{F2EBEA43-9EFE-4434-9597-EAFE616CCB7A}" destId="{235C8B9E-141D-4096-93A3-FE0C03C8E64F}" srcOrd="1" destOrd="0" presId="urn:microsoft.com/office/officeart/2005/8/layout/hierarchy2"/>
    <dgm:cxn modelId="{52729A9C-709D-4C73-8C3A-E7CF6AA196F5}" srcId="{6380D76B-F114-4791-A044-E123244F9D35}" destId="{A83E0F05-F02F-41DC-9014-0693CD09B738}" srcOrd="0" destOrd="0" parTransId="{5180751A-C0E3-4227-9233-B499C0955A83}" sibTransId="{74DEDA36-1578-4EFA-A000-DEDB076F6A4F}"/>
    <dgm:cxn modelId="{215C0ECA-2C3A-4884-88B3-086185776EEE}" type="presOf" srcId="{917F383B-C61E-40E2-A75B-963F2FB43355}" destId="{5B43340A-DFBB-4D58-9EDA-01D7ED17AAD8}" srcOrd="0" destOrd="0" presId="urn:microsoft.com/office/officeart/2005/8/layout/hierarchy2"/>
    <dgm:cxn modelId="{10C355DF-FF9F-404F-9C4F-868D1648AE81}" type="presOf" srcId="{44B52FE6-491E-4B6C-B3CF-A5B570E8DBCA}" destId="{AB3FAD14-CC9C-422F-8080-F77751F8D942}" srcOrd="0" destOrd="0" presId="urn:microsoft.com/office/officeart/2005/8/layout/hierarchy2"/>
    <dgm:cxn modelId="{8BBB6AF7-08A9-431E-A556-146AC3B08869}" type="presOf" srcId="{12C986D0-BF8D-43EE-B8BC-88FB61649A15}" destId="{5C8F5C49-0866-4D43-BF3D-8A96C2757A4B}" srcOrd="0" destOrd="0" presId="urn:microsoft.com/office/officeart/2005/8/layout/hierarchy2"/>
    <dgm:cxn modelId="{5743B82A-F3A2-4EE8-9E49-F129B49FBD69}" type="presOf" srcId="{A83E0F05-F02F-41DC-9014-0693CD09B738}" destId="{1AB18289-0FE3-41D1-AA7A-E3AA91146B4A}" srcOrd="0" destOrd="0" presId="urn:microsoft.com/office/officeart/2005/8/layout/hierarchy2"/>
    <dgm:cxn modelId="{6190BAEB-0BC9-4932-8926-ECD0714E882A}" type="presOf" srcId="{B8B3E300-1B9C-4EF5-85DF-F63DCF1153DB}" destId="{CEBC045A-4B10-4744-AB79-C3FF7C4DA685}" srcOrd="0" destOrd="0" presId="urn:microsoft.com/office/officeart/2005/8/layout/hierarchy2"/>
    <dgm:cxn modelId="{7EA94B49-ADA2-4DDF-B7C9-297FE55A3DE2}" type="presOf" srcId="{28A9E369-B024-4276-83D1-85991F6FF654}" destId="{7036CF8D-A6CD-4BE4-8865-4AAA229D672C}" srcOrd="1" destOrd="0" presId="urn:microsoft.com/office/officeart/2005/8/layout/hierarchy2"/>
    <dgm:cxn modelId="{72A11430-585E-402F-A3E4-970BED87F62F}" type="presOf" srcId="{28A9E369-B024-4276-83D1-85991F6FF654}" destId="{9CB3EF3E-2CAD-4AD9-9186-D716E852C7B5}" srcOrd="0" destOrd="0" presId="urn:microsoft.com/office/officeart/2005/8/layout/hierarchy2"/>
    <dgm:cxn modelId="{E44BB28F-40D8-4D45-9D3A-3BA081A26BB8}" type="presOf" srcId="{437BEEB1-FD48-40CB-9CBC-9458912EA2F6}" destId="{41E33BE9-5958-4921-A3B6-C0F77861D27C}" srcOrd="1" destOrd="0" presId="urn:microsoft.com/office/officeart/2005/8/layout/hierarchy2"/>
    <dgm:cxn modelId="{BA18FB95-2925-43B9-B31C-E884849EEC43}" srcId="{A83E0F05-F02F-41DC-9014-0693CD09B738}" destId="{12C986D0-BF8D-43EE-B8BC-88FB61649A15}" srcOrd="1" destOrd="0" parTransId="{28A9E369-B024-4276-83D1-85991F6FF654}" sibTransId="{BDAFF4AD-C766-418D-B760-4A1E0B40E42F}"/>
    <dgm:cxn modelId="{8F72715E-7339-4EB8-B8FE-4667CA3A040E}" type="presOf" srcId="{37E668CB-F2F0-4D05-90DF-CD280FC9D9BF}" destId="{D40BC8A6-BCAE-4D16-BBE0-6094B90857B3}" srcOrd="0" destOrd="0" presId="urn:microsoft.com/office/officeart/2005/8/layout/hierarchy2"/>
    <dgm:cxn modelId="{18D36D71-390E-4D09-AE98-1FD445706787}" type="presParOf" srcId="{7BE43BAC-B7A8-4F10-AE1F-3843FCE476D0}" destId="{FB6B5420-CA89-45CF-8708-CD4D96774794}" srcOrd="0" destOrd="0" presId="urn:microsoft.com/office/officeart/2005/8/layout/hierarchy2"/>
    <dgm:cxn modelId="{D8132E7D-9F25-4901-9286-AA2056B94275}" type="presParOf" srcId="{FB6B5420-CA89-45CF-8708-CD4D96774794}" destId="{1AB18289-0FE3-41D1-AA7A-E3AA91146B4A}" srcOrd="0" destOrd="0" presId="urn:microsoft.com/office/officeart/2005/8/layout/hierarchy2"/>
    <dgm:cxn modelId="{76FE4577-AC95-4393-82B2-3BC98560448D}" type="presParOf" srcId="{FB6B5420-CA89-45CF-8708-CD4D96774794}" destId="{6F28B89D-B5FC-4C80-ADBC-B8CFFD55C9C8}" srcOrd="1" destOrd="0" presId="urn:microsoft.com/office/officeart/2005/8/layout/hierarchy2"/>
    <dgm:cxn modelId="{6378DEF4-8A77-4D86-B53F-8663EC734367}" type="presParOf" srcId="{6F28B89D-B5FC-4C80-ADBC-B8CFFD55C9C8}" destId="{5CE884FC-C3B2-49F4-8278-814C2A205AF9}" srcOrd="0" destOrd="0" presId="urn:microsoft.com/office/officeart/2005/8/layout/hierarchy2"/>
    <dgm:cxn modelId="{2F95046C-5FFA-4FB4-B327-C7341BD60221}" type="presParOf" srcId="{5CE884FC-C3B2-49F4-8278-814C2A205AF9}" destId="{235C8B9E-141D-4096-93A3-FE0C03C8E64F}" srcOrd="0" destOrd="0" presId="urn:microsoft.com/office/officeart/2005/8/layout/hierarchy2"/>
    <dgm:cxn modelId="{4A82DF51-FE9A-4CD7-BAA6-D89057958894}" type="presParOf" srcId="{6F28B89D-B5FC-4C80-ADBC-B8CFFD55C9C8}" destId="{C60A1B81-E588-4BF7-A731-DB8E3B264E73}" srcOrd="1" destOrd="0" presId="urn:microsoft.com/office/officeart/2005/8/layout/hierarchy2"/>
    <dgm:cxn modelId="{6183A9FC-24E3-43A0-B944-AE5CC3D69077}" type="presParOf" srcId="{C60A1B81-E588-4BF7-A731-DB8E3B264E73}" destId="{5B43340A-DFBB-4D58-9EDA-01D7ED17AAD8}" srcOrd="0" destOrd="0" presId="urn:microsoft.com/office/officeart/2005/8/layout/hierarchy2"/>
    <dgm:cxn modelId="{D47B655F-F3F4-49EB-AAF3-7D48C5EE3D0B}" type="presParOf" srcId="{C60A1B81-E588-4BF7-A731-DB8E3B264E73}" destId="{08FF43E5-5384-4FAF-93A2-DB2322C51029}" srcOrd="1" destOrd="0" presId="urn:microsoft.com/office/officeart/2005/8/layout/hierarchy2"/>
    <dgm:cxn modelId="{E0082EEE-9623-4E9B-ABEC-19FD16B3CD33}" type="presParOf" srcId="{6F28B89D-B5FC-4C80-ADBC-B8CFFD55C9C8}" destId="{9CB3EF3E-2CAD-4AD9-9186-D716E852C7B5}" srcOrd="2" destOrd="0" presId="urn:microsoft.com/office/officeart/2005/8/layout/hierarchy2"/>
    <dgm:cxn modelId="{7185F163-0D87-42D1-9BAF-D6ACD0E91AA3}" type="presParOf" srcId="{9CB3EF3E-2CAD-4AD9-9186-D716E852C7B5}" destId="{7036CF8D-A6CD-4BE4-8865-4AAA229D672C}" srcOrd="0" destOrd="0" presId="urn:microsoft.com/office/officeart/2005/8/layout/hierarchy2"/>
    <dgm:cxn modelId="{1B3715FC-EB59-4198-99BE-D9EDB5D9D6BE}" type="presParOf" srcId="{6F28B89D-B5FC-4C80-ADBC-B8CFFD55C9C8}" destId="{9AB9CE64-8E44-47A0-AEC3-519FECE2864F}" srcOrd="3" destOrd="0" presId="urn:microsoft.com/office/officeart/2005/8/layout/hierarchy2"/>
    <dgm:cxn modelId="{2F037CB6-6E7B-4B5C-A0B6-7FACA1231735}" type="presParOf" srcId="{9AB9CE64-8E44-47A0-AEC3-519FECE2864F}" destId="{5C8F5C49-0866-4D43-BF3D-8A96C2757A4B}" srcOrd="0" destOrd="0" presId="urn:microsoft.com/office/officeart/2005/8/layout/hierarchy2"/>
    <dgm:cxn modelId="{CD33B519-A139-49F5-A8B3-3C1B6243BF85}" type="presParOf" srcId="{9AB9CE64-8E44-47A0-AEC3-519FECE2864F}" destId="{A54810D5-1DE4-4B62-9148-8ACB7B5A5014}" srcOrd="1" destOrd="0" presId="urn:microsoft.com/office/officeart/2005/8/layout/hierarchy2"/>
    <dgm:cxn modelId="{B1C8C843-CD90-4FAF-B194-B900FA654B4F}" type="presParOf" srcId="{6F28B89D-B5FC-4C80-ADBC-B8CFFD55C9C8}" destId="{4D275531-0754-4480-873C-25F53D231586}" srcOrd="4" destOrd="0" presId="urn:microsoft.com/office/officeart/2005/8/layout/hierarchy2"/>
    <dgm:cxn modelId="{53B3C09F-28FF-4354-A641-7743057F8396}" type="presParOf" srcId="{4D275531-0754-4480-873C-25F53D231586}" destId="{617B1C5C-7036-47F8-B36E-D8BD86A8DB4D}" srcOrd="0" destOrd="0" presId="urn:microsoft.com/office/officeart/2005/8/layout/hierarchy2"/>
    <dgm:cxn modelId="{2FF5F383-B9CA-47E9-97EE-6D7C5B49E085}" type="presParOf" srcId="{6F28B89D-B5FC-4C80-ADBC-B8CFFD55C9C8}" destId="{0BAC5549-3C26-454B-9423-1AE72640F579}" srcOrd="5" destOrd="0" presId="urn:microsoft.com/office/officeart/2005/8/layout/hierarchy2"/>
    <dgm:cxn modelId="{2675917E-06E9-4E72-80B8-75DE5082720D}" type="presParOf" srcId="{0BAC5549-3C26-454B-9423-1AE72640F579}" destId="{CEBC045A-4B10-4744-AB79-C3FF7C4DA685}" srcOrd="0" destOrd="0" presId="urn:microsoft.com/office/officeart/2005/8/layout/hierarchy2"/>
    <dgm:cxn modelId="{1E06A088-E716-4FD8-9D86-A8A49E86FEC2}" type="presParOf" srcId="{0BAC5549-3C26-454B-9423-1AE72640F579}" destId="{736A5292-0894-4C3A-AAEB-DC3F6DC86776}" srcOrd="1" destOrd="0" presId="urn:microsoft.com/office/officeart/2005/8/layout/hierarchy2"/>
    <dgm:cxn modelId="{C78F5F3B-470B-495F-A27A-88D1B9375B18}" type="presParOf" srcId="{6F28B89D-B5FC-4C80-ADBC-B8CFFD55C9C8}" destId="{775D25CC-FEFD-433B-B021-3B3019BB9C04}" srcOrd="6" destOrd="0" presId="urn:microsoft.com/office/officeart/2005/8/layout/hierarchy2"/>
    <dgm:cxn modelId="{6315EF2E-A614-4BBF-B420-1806DAB15DCE}" type="presParOf" srcId="{775D25CC-FEFD-433B-B021-3B3019BB9C04}" destId="{41E33BE9-5958-4921-A3B6-C0F77861D27C}" srcOrd="0" destOrd="0" presId="urn:microsoft.com/office/officeart/2005/8/layout/hierarchy2"/>
    <dgm:cxn modelId="{1879AFB9-6936-4C53-85C0-D123C4062161}" type="presParOf" srcId="{6F28B89D-B5FC-4C80-ADBC-B8CFFD55C9C8}" destId="{312ACC5F-75EA-4455-8902-D07DAFC138A8}" srcOrd="7" destOrd="0" presId="urn:microsoft.com/office/officeart/2005/8/layout/hierarchy2"/>
    <dgm:cxn modelId="{F901B8C7-A7D6-476B-A9FA-232DDCA1CF54}" type="presParOf" srcId="{312ACC5F-75EA-4455-8902-D07DAFC138A8}" destId="{AB3FAD14-CC9C-422F-8080-F77751F8D942}" srcOrd="0" destOrd="0" presId="urn:microsoft.com/office/officeart/2005/8/layout/hierarchy2"/>
    <dgm:cxn modelId="{BF72D648-FDAE-41B5-AF33-310A02CA22CC}" type="presParOf" srcId="{312ACC5F-75EA-4455-8902-D07DAFC138A8}" destId="{67B9023E-A03F-4200-9FD7-C87F05166419}" srcOrd="1" destOrd="0" presId="urn:microsoft.com/office/officeart/2005/8/layout/hierarchy2"/>
    <dgm:cxn modelId="{FBBF88BB-8E17-4062-A16E-3B921D4AF6EF}" type="presParOf" srcId="{6F28B89D-B5FC-4C80-ADBC-B8CFFD55C9C8}" destId="{5609DC69-DE08-47E0-A1D7-4012100FB973}" srcOrd="8" destOrd="0" presId="urn:microsoft.com/office/officeart/2005/8/layout/hierarchy2"/>
    <dgm:cxn modelId="{55EF9AC1-095B-4EAD-88BE-EF726CF08241}" type="presParOf" srcId="{5609DC69-DE08-47E0-A1D7-4012100FB973}" destId="{66C68260-E3CB-4A92-9F78-2E1C7AEEA62B}" srcOrd="0" destOrd="0" presId="urn:microsoft.com/office/officeart/2005/8/layout/hierarchy2"/>
    <dgm:cxn modelId="{0231B22A-F83E-44F8-8668-A3FC435E8E6D}" type="presParOf" srcId="{6F28B89D-B5FC-4C80-ADBC-B8CFFD55C9C8}" destId="{30B255C0-D379-44C1-86B1-DE66D1EB6695}" srcOrd="9" destOrd="0" presId="urn:microsoft.com/office/officeart/2005/8/layout/hierarchy2"/>
    <dgm:cxn modelId="{616C8AA4-BF4F-4E05-BF8F-D95BB293AB43}" type="presParOf" srcId="{30B255C0-D379-44C1-86B1-DE66D1EB6695}" destId="{D40BC8A6-BCAE-4D16-BBE0-6094B90857B3}" srcOrd="0" destOrd="0" presId="urn:microsoft.com/office/officeart/2005/8/layout/hierarchy2"/>
    <dgm:cxn modelId="{E1092413-8194-43C3-AEF1-C4928DFA3D1F}" type="presParOf" srcId="{30B255C0-D379-44C1-86B1-DE66D1EB6695}" destId="{C2761C21-2B39-42F0-B512-15C7B8A2DEB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B18289-0FE3-41D1-AA7A-E3AA91146B4A}">
      <dsp:nvSpPr>
        <dsp:cNvPr id="0" name=""/>
        <dsp:cNvSpPr/>
      </dsp:nvSpPr>
      <dsp:spPr>
        <a:xfrm>
          <a:off x="2978446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This Talk</a:t>
          </a:r>
          <a:endParaRPr lang="en-US" sz="2500" kern="1200"/>
        </a:p>
      </dsp:txBody>
      <dsp:txXfrm>
        <a:off x="3006263" y="1728620"/>
        <a:ext cx="1843827" cy="894096"/>
      </dsp:txXfrm>
    </dsp:sp>
    <dsp:sp modelId="{5CE884FC-C3B2-49F4-8278-814C2A205AF9}">
      <dsp:nvSpPr>
        <dsp:cNvPr id="0" name=""/>
        <dsp:cNvSpPr/>
      </dsp:nvSpPr>
      <dsp:spPr>
        <a:xfrm rot="17481886">
          <a:off x="4215011" y="1184897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1152401"/>
        <a:ext cx="104278" cy="104278"/>
      </dsp:txXfrm>
    </dsp:sp>
    <dsp:sp modelId="{5B43340A-DFBB-4D58-9EDA-01D7ED17AAD8}">
      <dsp:nvSpPr>
        <dsp:cNvPr id="0" name=""/>
        <dsp:cNvSpPr/>
      </dsp:nvSpPr>
      <dsp:spPr>
        <a:xfrm>
          <a:off x="5637692" y="672"/>
          <a:ext cx="1899461" cy="46548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Overview</a:t>
          </a:r>
          <a:endParaRPr lang="en-US" sz="2500" kern="1200"/>
        </a:p>
      </dsp:txBody>
      <dsp:txXfrm>
        <a:off x="5651325" y="14305"/>
        <a:ext cx="1872195" cy="438215"/>
      </dsp:txXfrm>
    </dsp:sp>
    <dsp:sp modelId="{9CB3EF3E-2CAD-4AD9-9186-D716E852C7B5}">
      <dsp:nvSpPr>
        <dsp:cNvPr id="0" name=""/>
        <dsp:cNvSpPr/>
      </dsp:nvSpPr>
      <dsp:spPr>
        <a:xfrm rot="18289469">
          <a:off x="4592564" y="160993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1596312"/>
        <a:ext cx="66523" cy="66523"/>
      </dsp:txXfrm>
    </dsp:sp>
    <dsp:sp modelId="{5C8F5C49-0866-4D43-BF3D-8A96C2757A4B}">
      <dsp:nvSpPr>
        <dsp:cNvPr id="0" name=""/>
        <dsp:cNvSpPr/>
      </dsp:nvSpPr>
      <dsp:spPr>
        <a:xfrm>
          <a:off x="5637692" y="60861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ML?</a:t>
          </a:r>
          <a:endParaRPr lang="en-US" sz="2500" kern="1200"/>
        </a:p>
      </dsp:txBody>
      <dsp:txXfrm>
        <a:off x="5665509" y="636430"/>
        <a:ext cx="1843827" cy="894096"/>
      </dsp:txXfrm>
    </dsp:sp>
    <dsp:sp modelId="{4D275531-0754-4480-873C-25F53D231586}">
      <dsp:nvSpPr>
        <dsp:cNvPr id="0" name=""/>
        <dsp:cNvSpPr/>
      </dsp:nvSpPr>
      <dsp:spPr>
        <a:xfrm>
          <a:off x="4877907" y="2156025"/>
          <a:ext cx="759784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59784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38805" y="2156674"/>
        <a:ext cx="37989" cy="37989"/>
      </dsp:txXfrm>
    </dsp:sp>
    <dsp:sp modelId="{CEBC045A-4B10-4744-AB79-C3FF7C4DA685}">
      <dsp:nvSpPr>
        <dsp:cNvPr id="0" name=""/>
        <dsp:cNvSpPr/>
      </dsp:nvSpPr>
      <dsp:spPr>
        <a:xfrm>
          <a:off x="5637692" y="170080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Supervised Learning</a:t>
          </a:r>
          <a:endParaRPr lang="en-US" sz="2500" kern="1200"/>
        </a:p>
      </dsp:txBody>
      <dsp:txXfrm>
        <a:off x="5665509" y="1728620"/>
        <a:ext cx="1843827" cy="894096"/>
      </dsp:txXfrm>
    </dsp:sp>
    <dsp:sp modelId="{775D25CC-FEFD-433B-B021-3B3019BB9C04}">
      <dsp:nvSpPr>
        <dsp:cNvPr id="0" name=""/>
        <dsp:cNvSpPr/>
      </dsp:nvSpPr>
      <dsp:spPr>
        <a:xfrm rot="3310531">
          <a:off x="4592564" y="2702120"/>
          <a:ext cx="1330470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1330470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4538" y="2688502"/>
        <a:ext cx="66523" cy="66523"/>
      </dsp:txXfrm>
    </dsp:sp>
    <dsp:sp modelId="{AB3FAD14-CC9C-422F-8080-F77751F8D942}">
      <dsp:nvSpPr>
        <dsp:cNvPr id="0" name=""/>
        <dsp:cNvSpPr/>
      </dsp:nvSpPr>
      <dsp:spPr>
        <a:xfrm>
          <a:off x="5637692" y="2792993"/>
          <a:ext cx="1899461" cy="9497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Unsupervised Learning</a:t>
          </a:r>
          <a:endParaRPr lang="en-US" sz="2500" kern="1200"/>
        </a:p>
      </dsp:txBody>
      <dsp:txXfrm>
        <a:off x="5665509" y="2820810"/>
        <a:ext cx="1843827" cy="894096"/>
      </dsp:txXfrm>
    </dsp:sp>
    <dsp:sp modelId="{5609DC69-DE08-47E0-A1D7-4012100FB973}">
      <dsp:nvSpPr>
        <dsp:cNvPr id="0" name=""/>
        <dsp:cNvSpPr/>
      </dsp:nvSpPr>
      <dsp:spPr>
        <a:xfrm rot="4118114">
          <a:off x="4215011" y="3127153"/>
          <a:ext cx="2085576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2085576" y="196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5205660" y="3094657"/>
        <a:ext cx="104278" cy="104278"/>
      </dsp:txXfrm>
    </dsp:sp>
    <dsp:sp modelId="{D40BC8A6-BCAE-4D16-BBE0-6094B90857B3}">
      <dsp:nvSpPr>
        <dsp:cNvPr id="0" name=""/>
        <dsp:cNvSpPr/>
      </dsp:nvSpPr>
      <dsp:spPr>
        <a:xfrm>
          <a:off x="5637692" y="3885183"/>
          <a:ext cx="1899461" cy="465481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Wrap-up</a:t>
          </a:r>
          <a:endParaRPr lang="en-US" sz="2500" kern="1200"/>
        </a:p>
      </dsp:txBody>
      <dsp:txXfrm>
        <a:off x="5651325" y="3898816"/>
        <a:ext cx="1872195" cy="438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AA3F7-760D-4BA7-B827-55B715268766}" type="datetimeFigureOut">
              <a:rPr lang="en-US" smtClean="0"/>
              <a:t>11/15/18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9474B-ACDC-4112-87CE-1D7E7EEC5C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16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67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2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25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57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20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2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You probably use it many times a day without even noticing it.</a:t>
            </a:r>
          </a:p>
          <a:p>
            <a:endParaRPr lang="en-US" smtClean="0"/>
          </a:p>
          <a:p>
            <a:r>
              <a:rPr lang="en-US" smtClean="0"/>
              <a:t>Every time that use Google search the web, And the machine suggests search terms</a:t>
            </a:r>
          </a:p>
          <a:p>
            <a:endParaRPr lang="en-US" smtClean="0"/>
          </a:p>
          <a:p>
            <a:r>
              <a:rPr lang="en-US" smtClean="0"/>
              <a:t>Algorithms has</a:t>
            </a:r>
            <a:r>
              <a:rPr lang="en-US" baseline="0" smtClean="0"/>
              <a:t> learned how to rank web pages.</a:t>
            </a:r>
          </a:p>
          <a:p>
            <a:endParaRPr lang="en-US" smtClean="0"/>
          </a:p>
          <a:p>
            <a:r>
              <a:rPr lang="en-US" smtClean="0"/>
              <a:t>Recognise</a:t>
            </a:r>
            <a:r>
              <a:rPr lang="en-US" baseline="0" smtClean="0"/>
              <a:t> friends in Facebook</a:t>
            </a:r>
          </a:p>
          <a:p>
            <a:endParaRPr lang="en-US" baseline="0" smtClean="0"/>
          </a:p>
          <a:p>
            <a:r>
              <a:rPr lang="en-US" baseline="0" smtClean="0"/>
              <a:t>Spam filtering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13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http://engineering.case.edu/centers/ccipd/research/computational-diagnostics</a:t>
            </a:r>
          </a:p>
          <a:p>
            <a:r>
              <a:rPr lang="en-US" smtClean="0"/>
              <a:t>https://www.therobotreport.com/uc-berkeley-opens-self-driving-dataset-bdd100k/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395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6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0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features, infinite number of features, SVM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69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08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6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97C52-73F0-46E9-8ACD-55E5B0727224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394" y="6097586"/>
            <a:ext cx="1448411" cy="649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6383377"/>
            <a:ext cx="2180186" cy="3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3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second small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55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2400"/>
            <a:ext cx="6631200" cy="48815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8400" y="1292400"/>
            <a:ext cx="3726000" cy="4881563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197E-0B46-4EA3-9450-ED0D81D90A29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1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3813"/>
            <a:ext cx="6629400" cy="4883150"/>
          </a:xfrm>
        </p:spPr>
        <p:txBody>
          <a:bodyPr>
            <a:normAutofit/>
          </a:bodyPr>
          <a:lstStyle>
            <a:lvl1pPr marL="0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2000">
                <a:latin typeface="Consolas" panose="020B0609020204030204" pitchFamily="49" charset="0"/>
              </a:defRPr>
            </a:lvl1pPr>
            <a:lvl2pPr marL="358775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2000">
                <a:latin typeface="Consolas" panose="020B0609020204030204" pitchFamily="49" charset="0"/>
              </a:defRPr>
            </a:lvl2pPr>
            <a:lvl3pPr marL="715963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3pPr>
            <a:lvl4pPr marL="1074738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4pPr>
            <a:lvl5pPr marL="1433513" indent="0" defTabSz="538163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9524" y="1293813"/>
            <a:ext cx="3724275" cy="48831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16A1-B387-434C-9971-46746DD88D9E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55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no rendi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3813"/>
            <a:ext cx="10515600" cy="4883150"/>
          </a:xfrm>
        </p:spPr>
        <p:txBody>
          <a:bodyPr>
            <a:normAutofit/>
          </a:bodyPr>
          <a:lstStyle>
            <a:lvl1pPr marL="0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2000">
                <a:latin typeface="Consolas" panose="020B0609020204030204" pitchFamily="49" charset="0"/>
              </a:defRPr>
            </a:lvl1pPr>
            <a:lvl2pPr marL="358775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2000">
                <a:latin typeface="Consolas" panose="020B0609020204030204" pitchFamily="49" charset="0"/>
              </a:defRPr>
            </a:lvl2pPr>
            <a:lvl3pPr marL="715963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3pPr>
            <a:lvl4pPr marL="1074738" indent="0" defTabSz="358775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4pPr>
            <a:lvl5pPr marL="1433513" indent="0" defTabSz="538163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10D-2882-488F-B196-326BE8E877AD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36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two fil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3812"/>
            <a:ext cx="6629400" cy="18735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</a:tabLst>
              <a:defRPr sz="2000">
                <a:latin typeface="Consolas" panose="020B0609020204030204" pitchFamily="49" charset="0"/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</a:tabLst>
              <a:defRPr sz="2000">
                <a:latin typeface="Consolas" panose="020B0609020204030204" pitchFamily="49" charset="0"/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</a:tabLst>
              <a:defRPr sz="2000">
                <a:latin typeface="Consolas" panose="020B0609020204030204" pitchFamily="49" charset="0"/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</a:tabLst>
              <a:defRPr sz="2000">
                <a:latin typeface="Consolas" panose="020B0609020204030204" pitchFamily="49" charset="0"/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58775" algn="l"/>
                <a:tab pos="715963" algn="l"/>
                <a:tab pos="1074738" algn="l"/>
                <a:tab pos="1433513" algn="l"/>
                <a:tab pos="1790700" algn="l"/>
                <a:tab pos="2149475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9524" y="1293813"/>
            <a:ext cx="3724275" cy="48831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64ABD-33A1-4466-A7B7-707832A02711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838200" y="3167406"/>
            <a:ext cx="6629400" cy="30095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1pPr>
            <a:lvl2pPr marL="4572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2pPr>
            <a:lvl3pPr marL="9144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3pPr>
            <a:lvl4pPr marL="13716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4pPr>
            <a:lvl5pPr marL="182880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7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two files, 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90" y="1008851"/>
            <a:ext cx="3888000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7364-A426-4ACA-BB74-2423CBDB1D07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168422" y="1008848"/>
            <a:ext cx="3888000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154" y="1008851"/>
            <a:ext cx="3852000" cy="5168108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86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two files, no rendi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7" y="1008851"/>
            <a:ext cx="5943600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0E66-6063-4F1B-B2DF-27A6F448556C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134471" y="1008848"/>
            <a:ext cx="5942684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58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three files, no rendi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7" y="1008851"/>
            <a:ext cx="3934152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67492-2190-49E1-AD68-ADF4CF657C6A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127951" y="1008848"/>
            <a:ext cx="3933546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8143609" y="1008848"/>
            <a:ext cx="3933546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33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four files, no rendi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7" y="1008851"/>
            <a:ext cx="2950561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8D97-A96B-4E03-ADDF-F8E8009F7D8E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3124342" y="1008847"/>
            <a:ext cx="2950106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6136542" y="1008846"/>
            <a:ext cx="2950106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2077155" y="-497149"/>
            <a:ext cx="17755" cy="2831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9148743" y="1008845"/>
            <a:ext cx="2950106" cy="5168111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1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one file, 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" y="1008851"/>
            <a:ext cx="5904000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21ED0-6941-42B8-96A2-08F86CDB72AD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8062" y="1008854"/>
            <a:ext cx="5904000" cy="5168108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466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(one file, vertical, two rendi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" y="1008851"/>
            <a:ext cx="5904000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AE635-7A88-48E8-A1E6-9B5C00D93A72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8062" y="1008851"/>
            <a:ext cx="2899962" cy="338217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182100" y="1008851"/>
            <a:ext cx="2899962" cy="338217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5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D6635-8482-4274-96AF-3876575E38A1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69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Example (one file, vertical, four rendi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164"/>
            <a:ext cx="10515600" cy="749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689" y="1008851"/>
            <a:ext cx="5904000" cy="5168111"/>
          </a:xfrm>
        </p:spPr>
        <p:txBody>
          <a:bodyPr lIns="36000" tIns="36000" rIns="36000" bIns="36000">
            <a:norm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1pPr>
            <a:lvl2pPr marL="17462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2pPr>
            <a:lvl3pPr marL="363538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3pPr>
            <a:lvl4pPr marL="53816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4pPr>
            <a:lvl5pPr marL="714375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  <a:defRPr sz="2000"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	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023DB-363A-4BE1-8352-A5F953D169BB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8062" y="1008851"/>
            <a:ext cx="2899962" cy="252214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182100" y="1008851"/>
            <a:ext cx="2899962" cy="252214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4"/>
          </p:nvPr>
        </p:nvSpPr>
        <p:spPr>
          <a:xfrm>
            <a:off x="6178062" y="3654818"/>
            <a:ext cx="2899962" cy="252214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9182100" y="3654818"/>
            <a:ext cx="2899962" cy="2522144"/>
          </a:xfrm>
        </p:spPr>
        <p:txBody>
          <a:bodyPr vert="horz" lIns="36000" tIns="36000" rIns="36000" bIns="36000" rtlCol="0">
            <a:normAutofit/>
          </a:bodyPr>
          <a:lstStyle>
            <a:lvl1pPr marL="0" indent="0">
              <a:buNone/>
              <a:defRPr lang="en-US" sz="2000" dirty="0" smtClean="0">
                <a:latin typeface="Consolas" panose="020B0609020204030204" pitchFamily="49" charset="0"/>
              </a:defRPr>
            </a:lvl1pPr>
            <a:lvl2pPr>
              <a:defRPr lang="en-US" sz="2000" dirty="0" smtClean="0">
                <a:latin typeface="Consolas" panose="020B0609020204030204" pitchFamily="49" charset="0"/>
              </a:defRPr>
            </a:lvl2pPr>
            <a:lvl3pPr>
              <a:defRPr lang="en-US" dirty="0" smtClean="0">
                <a:latin typeface="Consolas" panose="020B0609020204030204" pitchFamily="49" charset="0"/>
              </a:defRPr>
            </a:lvl3pPr>
            <a:lvl4pPr>
              <a:defRPr lang="en-US" sz="2000" dirty="0" smtClean="0">
                <a:latin typeface="Consolas" panose="020B0609020204030204" pitchFamily="49" charset="0"/>
              </a:defRPr>
            </a:lvl4pPr>
            <a:lvl5pPr>
              <a:defRPr lang="en-US" sz="2000" dirty="0">
                <a:latin typeface="Consolas" panose="020B0609020204030204" pitchFamily="49" charset="0"/>
              </a:defRPr>
            </a:lvl5pPr>
          </a:lstStyle>
          <a:p>
            <a:pPr marL="228600" lvl="0" indent="-2286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tabLst>
                <a:tab pos="174625" algn="l"/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Edit Master text styles</a:t>
            </a:r>
          </a:p>
          <a:p>
            <a:pPr marL="174625" lvl="1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363538" algn="l"/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Second level</a:t>
            </a:r>
          </a:p>
          <a:p>
            <a:pPr marL="363538" lvl="2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538163" algn="l"/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Third level</a:t>
            </a:r>
          </a:p>
          <a:p>
            <a:pPr marL="538163" lvl="3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Fourth level</a:t>
            </a:r>
          </a:p>
          <a:p>
            <a:pPr marL="714375" lvl="4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tabLst>
                <a:tab pos="715963" algn="l"/>
                <a:tab pos="901700" algn="l"/>
                <a:tab pos="1074738" algn="l"/>
                <a:tab pos="1252538" algn="l"/>
                <a:tab pos="1433513" algn="l"/>
                <a:tab pos="1616075" algn="l"/>
                <a:tab pos="1790700" algn="l"/>
              </a:tabLst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673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A59-CB3C-43A3-8E4B-5630E3B3837F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54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9486-E3C3-419B-B7FA-B89E4364C4EC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970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3B9B-1B3B-4DDD-8A0B-3FB3D06345E6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413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02B-E1F7-438E-A675-B548A691AD81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41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0214-4754-4F20-975A-BFE21A1D9247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47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7B27A-D527-4B05-A6AE-1C50C758FC76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30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5246B-02AF-4E5A-AB00-6570E50D5C97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23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1" y="6453189"/>
            <a:ext cx="3469217" cy="268287"/>
          </a:xfrm>
        </p:spPr>
        <p:txBody>
          <a:bodyPr/>
          <a:lstStyle>
            <a:lvl1pPr>
              <a:defRPr/>
            </a:lvl1pPr>
          </a:lstStyle>
          <a:p>
            <a:fld id="{36876AA9-2009-48EE-91C7-8A388A3EEC48}" type="datetime1">
              <a:rPr lang="en-US" altLang="en-US" smtClean="0"/>
              <a:t>11/15/18</a:t>
            </a:fld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453189"/>
            <a:ext cx="3860800" cy="26828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Introduction to Machine Learning, 16 Nov 2018</a:t>
            </a:r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53189"/>
            <a:ext cx="2844800" cy="268287"/>
          </a:xfrm>
        </p:spPr>
        <p:txBody>
          <a:bodyPr/>
          <a:lstStyle>
            <a:lvl1pPr>
              <a:defRPr/>
            </a:lvl1pPr>
          </a:lstStyle>
          <a:p>
            <a:fld id="{14618A47-2CE0-4F84-9639-D2933B3FE59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0055583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1" y="6453189"/>
            <a:ext cx="3469217" cy="268287"/>
          </a:xfrm>
        </p:spPr>
        <p:txBody>
          <a:bodyPr/>
          <a:lstStyle>
            <a:lvl1pPr>
              <a:defRPr/>
            </a:lvl1pPr>
          </a:lstStyle>
          <a:p>
            <a:fld id="{5F1786A9-4F4C-4DD8-9805-EA59AA31585C}" type="datetime1">
              <a:rPr lang="en-US" altLang="en-US" smtClean="0"/>
              <a:t>11/15/18</a:t>
            </a:fld>
            <a:endParaRPr lang="de-DE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453189"/>
            <a:ext cx="3860800" cy="26828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Introduction to Machine Learning, 16 Nov 2018</a:t>
            </a:r>
            <a:endParaRPr lang="de-DE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453189"/>
            <a:ext cx="2844800" cy="268287"/>
          </a:xfrm>
        </p:spPr>
        <p:txBody>
          <a:bodyPr/>
          <a:lstStyle>
            <a:lvl1pPr>
              <a:defRPr/>
            </a:lvl1pPr>
          </a:lstStyle>
          <a:p>
            <a:fld id="{4BA53102-30D5-4C9D-A5C6-9744D8732FF8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53555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494"/>
            <a:ext cx="10515600" cy="65478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4062"/>
            <a:ext cx="10515600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E51D-4093-4FDD-8711-8FD84F3148AF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2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1" y="6453189"/>
            <a:ext cx="3469217" cy="268287"/>
          </a:xfrm>
        </p:spPr>
        <p:txBody>
          <a:bodyPr/>
          <a:lstStyle>
            <a:lvl1pPr>
              <a:defRPr/>
            </a:lvl1pPr>
          </a:lstStyle>
          <a:p>
            <a:fld id="{F79A70BC-7CA3-446C-9410-C086BCB6045B}" type="datetime1">
              <a:rPr lang="en-US" altLang="en-US" smtClean="0"/>
              <a:t>11/15/18</a:t>
            </a:fld>
            <a:endParaRPr lang="de-DE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453189"/>
            <a:ext cx="3860800" cy="26828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Introduction to Machine Learning, 16 Nov 2018</a:t>
            </a:r>
            <a:endParaRPr lang="de-DE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53189"/>
            <a:ext cx="2844800" cy="268287"/>
          </a:xfrm>
        </p:spPr>
        <p:txBody>
          <a:bodyPr/>
          <a:lstStyle>
            <a:lvl1pPr>
              <a:defRPr/>
            </a:lvl1pPr>
          </a:lstStyle>
          <a:p>
            <a:fld id="{28594528-A50E-41D7-8577-B93B26C3F4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48720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)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494"/>
            <a:ext cx="10515600" cy="65478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4062"/>
            <a:ext cx="5173211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8B4C0-39A2-410D-A85C-25AEE507E133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180589" y="844062"/>
            <a:ext cx="5173211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77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(L)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494"/>
            <a:ext cx="10515600" cy="65478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844062"/>
            <a:ext cx="3377540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6E586-88FA-438E-BCC9-90B5B17C1182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407230" y="844059"/>
            <a:ext cx="3377540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7976260" y="844059"/>
            <a:ext cx="3377540" cy="5332901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38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9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76913C-A604-4F57-98E2-DA05766B9CF5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83D748-511C-42DE-9A56-05B60C680E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6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7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95685F-95C9-4488-ADC2-672867AEE50A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83D748-511C-42DE-9A56-05B60C680E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8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4E1EC8-59F8-41F5-B3E2-D6CE623B00B0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83D748-511C-42DE-9A56-05B60C680E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5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576ED-1468-4F43-A9F4-F828462BB7E4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10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88359-C682-4C87-8207-B44E4B3192D6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3D748-511C-42DE-9A56-05B60C680E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20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87" r:id="rId3"/>
    <p:sldLayoutId id="2147483798" r:id="rId4"/>
    <p:sldLayoutId id="2147483799" r:id="rId5"/>
    <p:sldLayoutId id="2147483791" r:id="rId6"/>
    <p:sldLayoutId id="2147483792" r:id="rId7"/>
    <p:sldLayoutId id="2147483769" r:id="rId8"/>
    <p:sldLayoutId id="2147483770" r:id="rId9"/>
    <p:sldLayoutId id="2147483790" r:id="rId10"/>
    <p:sldLayoutId id="2147483779" r:id="rId11"/>
    <p:sldLayoutId id="2147483788" r:id="rId12"/>
    <p:sldLayoutId id="2147483785" r:id="rId13"/>
    <p:sldLayoutId id="2147483786" r:id="rId14"/>
    <p:sldLayoutId id="2147483795" r:id="rId15"/>
    <p:sldLayoutId id="2147483796" r:id="rId16"/>
    <p:sldLayoutId id="2147483797" r:id="rId17"/>
    <p:sldLayoutId id="2147483789" r:id="rId18"/>
    <p:sldLayoutId id="2147483793" r:id="rId19"/>
    <p:sldLayoutId id="2147483794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82" r:id="rId28"/>
    <p:sldLayoutId id="2147483783" r:id="rId29"/>
    <p:sldLayoutId id="2147483784" r:id="rId3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38.png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3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image" Target="../media/image36.png"/><Relationship Id="rId5" Type="http://schemas.microsoft.com/office/2007/relationships/media" Target="../media/media4.wav"/><Relationship Id="rId10" Type="http://schemas.openxmlformats.org/officeDocument/2006/relationships/image" Target="../media/image35.jpeg"/><Relationship Id="rId4" Type="http://schemas.openxmlformats.org/officeDocument/2006/relationships/audio" Target="../media/media3.wav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ngular_value_decomposition" TargetMode="External"/><Relationship Id="rId2" Type="http://schemas.openxmlformats.org/officeDocument/2006/relationships/hyperlink" Target="https://stackoverflow.com/questions/20414667/cocktail-party-algorithm-svd-implementation-in-one-line-of-code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kaggle.com/c/titanic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nl.salk.edu/~tewon/Blind/blind_audio.html" TargetMode="External"/><Relationship Id="rId2" Type="http://schemas.openxmlformats.org/officeDocument/2006/relationships/hyperlink" Target="https://web.wpi.edu/Pubs/E-project/Available/E-project-030212-123508/unrestricted/Benchmarking_Final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de-DE" dirty="0" smtClean="0"/>
              <a:t>Introduction to</a:t>
            </a:r>
            <a:br>
              <a:rPr lang="de-DE" dirty="0" smtClean="0"/>
            </a:br>
            <a:r>
              <a:rPr lang="de-DE" dirty="0" smtClean="0"/>
              <a:t>Machine Learning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de-DE" dirty="0" smtClean="0"/>
              <a:t>Goetz Botterweck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0607379"/>
                  </p:ext>
                </p:extLst>
              </p:nvPr>
            </p:nvGraphicFramePr>
            <p:xfrm>
              <a:off x="838201" y="95495"/>
              <a:ext cx="10515600" cy="60814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0" name="Add-in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1" y="95495"/>
                <a:ext cx="10515600" cy="608146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What is Machine Learning?</a:t>
            </a:r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989" y="1120510"/>
            <a:ext cx="3515811" cy="187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11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5367" t="31166" r="24293" b="11696"/>
          <a:stretch/>
        </p:blipFill>
        <p:spPr>
          <a:xfrm>
            <a:off x="838200" y="1120509"/>
            <a:ext cx="2961976" cy="2606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852" y="1120510"/>
            <a:ext cx="3083439" cy="1353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35133"/>
            <a:ext cx="2880360" cy="20543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28" y="4610367"/>
            <a:ext cx="5135843" cy="1745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852" y="2873358"/>
            <a:ext cx="2774709" cy="17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What is Machine Learning?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7469"/>
            <a:ext cx="2726401" cy="204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4" r="2339"/>
          <a:stretch/>
        </p:blipFill>
        <p:spPr>
          <a:xfrm>
            <a:off x="8459883" y="1157469"/>
            <a:ext cx="2893917" cy="2430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600" y="1157469"/>
            <a:ext cx="3636029" cy="204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87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Definition of Machine Learning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4062"/>
            <a:ext cx="7772400" cy="5332901"/>
          </a:xfrm>
        </p:spPr>
        <p:txBody>
          <a:bodyPr/>
          <a:lstStyle/>
          <a:p>
            <a:r>
              <a:rPr lang="en-US"/>
              <a:t>Arthur Samuel (</a:t>
            </a:r>
            <a:r>
              <a:rPr lang="en-US"/>
              <a:t>1959</a:t>
            </a:r>
            <a:r>
              <a:rPr lang="en-US" smtClean="0"/>
              <a:t>)</a:t>
            </a:r>
            <a:br>
              <a:rPr lang="en-US" smtClean="0"/>
            </a:br>
            <a:r>
              <a:rPr lang="en-US" smtClean="0"/>
              <a:t>“Field of study that gives computers the ability to learn without being explicitly programmed.”</a:t>
            </a:r>
          </a:p>
          <a:p>
            <a:r>
              <a:rPr lang="en-US" smtClean="0"/>
              <a:t>Tom Mitchell (1998)</a:t>
            </a:r>
            <a:br>
              <a:rPr lang="en-US" smtClean="0"/>
            </a:br>
            <a:r>
              <a:rPr lang="en-US" smtClean="0"/>
              <a:t>“A </a:t>
            </a:r>
            <a:r>
              <a:rPr lang="en-US"/>
              <a:t>computer program is said to </a:t>
            </a:r>
            <a:r>
              <a:rPr lang="en-US"/>
              <a:t>learn </a:t>
            </a:r>
            <a:endParaRPr lang="en-US"/>
          </a:p>
          <a:p>
            <a:pPr lvl="1"/>
            <a:r>
              <a:rPr lang="en-US" sz="2800" smtClean="0"/>
              <a:t>from </a:t>
            </a:r>
            <a:r>
              <a:rPr lang="en-US" sz="2800" b="1">
                <a:solidFill>
                  <a:schemeClr val="accent3"/>
                </a:solidFill>
              </a:rPr>
              <a:t>experience </a:t>
            </a:r>
            <a:r>
              <a:rPr lang="en-US" sz="2800" b="1" i="1" smtClean="0">
                <a:solidFill>
                  <a:schemeClr val="accent3"/>
                </a:solidFill>
              </a:rPr>
              <a:t>E</a:t>
            </a:r>
            <a:r>
              <a:rPr lang="en-US" sz="2800" b="1" smtClean="0">
                <a:solidFill>
                  <a:schemeClr val="accent3"/>
                </a:solidFill>
              </a:rPr>
              <a:t>,</a:t>
            </a:r>
          </a:p>
          <a:p>
            <a:pPr lvl="1"/>
            <a:r>
              <a:rPr lang="en-US" sz="2800" smtClean="0"/>
              <a:t>with </a:t>
            </a:r>
            <a:r>
              <a:rPr lang="en-US" sz="2800"/>
              <a:t>respect to some class of </a:t>
            </a:r>
            <a:r>
              <a:rPr lang="en-US" sz="2800" b="1">
                <a:solidFill>
                  <a:schemeClr val="accent3"/>
                </a:solidFill>
              </a:rPr>
              <a:t>tasks </a:t>
            </a:r>
            <a:r>
              <a:rPr lang="en-US" sz="2800" b="1" i="1" smtClean="0">
                <a:solidFill>
                  <a:schemeClr val="accent3"/>
                </a:solidFill>
              </a:rPr>
              <a:t>T</a:t>
            </a:r>
            <a:r>
              <a:rPr lang="en-US" sz="2800" b="1" smtClean="0">
                <a:solidFill>
                  <a:schemeClr val="accent3"/>
                </a:solidFill>
              </a:rPr>
              <a:t> </a:t>
            </a:r>
            <a:r>
              <a:rPr lang="en-US" sz="2800" smtClean="0"/>
              <a:t>and</a:t>
            </a:r>
          </a:p>
          <a:p>
            <a:pPr lvl="1"/>
            <a:r>
              <a:rPr lang="en-US" sz="2800" smtClean="0"/>
              <a:t>performance </a:t>
            </a:r>
            <a:r>
              <a:rPr lang="en-US" sz="2800" b="1">
                <a:solidFill>
                  <a:schemeClr val="accent3"/>
                </a:solidFill>
              </a:rPr>
              <a:t>measure </a:t>
            </a:r>
            <a:r>
              <a:rPr lang="en-US" sz="2800" b="1" i="1" smtClean="0">
                <a:solidFill>
                  <a:schemeClr val="accent3"/>
                </a:solidFill>
              </a:rPr>
              <a:t>P</a:t>
            </a:r>
          </a:p>
          <a:p>
            <a:pPr marL="180975" indent="0">
              <a:buNone/>
            </a:pPr>
            <a:r>
              <a:rPr lang="en-US" smtClean="0"/>
              <a:t>if </a:t>
            </a:r>
            <a:r>
              <a:rPr lang="en-US"/>
              <a:t>its performance at tasks </a:t>
            </a:r>
            <a:r>
              <a:rPr lang="en-US"/>
              <a:t>in </a:t>
            </a:r>
            <a:r>
              <a:rPr lang="en-US" i="1" smtClean="0"/>
              <a:t>T</a:t>
            </a:r>
            <a:r>
              <a:rPr lang="en-US" smtClean="0"/>
              <a:t> </a:t>
            </a:r>
            <a:r>
              <a:rPr lang="en-US"/>
              <a:t>as measured </a:t>
            </a:r>
            <a:r>
              <a:rPr lang="en-US"/>
              <a:t>by </a:t>
            </a:r>
            <a:r>
              <a:rPr lang="en-US" i="1" smtClean="0"/>
              <a:t>P</a:t>
            </a:r>
            <a:r>
              <a:rPr lang="en-US" smtClean="0"/>
              <a:t> </a:t>
            </a:r>
            <a:r>
              <a:rPr lang="en-US"/>
              <a:t>improves with </a:t>
            </a:r>
            <a:r>
              <a:rPr lang="en-US"/>
              <a:t>experience </a:t>
            </a:r>
            <a:r>
              <a:rPr lang="en-US" i="1" smtClean="0"/>
              <a:t>E</a:t>
            </a:r>
            <a:r>
              <a:rPr lang="en-US" smtClean="0"/>
              <a:t>.”</a:t>
            </a:r>
            <a:endParaRPr lang="en-US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137" y="844062"/>
            <a:ext cx="3286125" cy="18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Origins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1" y="1825625"/>
            <a:ext cx="7772400" cy="4351338"/>
          </a:xfrm>
        </p:spPr>
        <p:txBody>
          <a:bodyPr>
            <a:normAutofit/>
          </a:bodyPr>
          <a:lstStyle/>
          <a:p>
            <a:r>
              <a:rPr lang="en-US" smtClean="0"/>
              <a:t>Grew out of work in Artificial Intelligence</a:t>
            </a:r>
          </a:p>
          <a:p>
            <a:pPr lvl="1"/>
            <a:r>
              <a:rPr lang="en-US" smtClean="0"/>
              <a:t>We can program machines to do solve </a:t>
            </a:r>
            <a:r>
              <a:rPr lang="en-US" b="1" smtClean="0"/>
              <a:t>some</a:t>
            </a:r>
            <a:r>
              <a:rPr lang="en-US" smtClean="0"/>
              <a:t> </a:t>
            </a:r>
            <a:r>
              <a:rPr lang="en-US" smtClean="0"/>
              <a:t>problems </a:t>
            </a:r>
            <a:r>
              <a:rPr lang="en-US" smtClean="0"/>
              <a:t>algorithmicly</a:t>
            </a:r>
          </a:p>
          <a:p>
            <a:pPr lvl="2"/>
            <a:r>
              <a:rPr lang="en-US" smtClean="0"/>
              <a:t>eg</a:t>
            </a:r>
            <a:r>
              <a:rPr lang="en-US" smtClean="0"/>
              <a:t>. sort data, find shortest path in a graph</a:t>
            </a:r>
          </a:p>
          <a:p>
            <a:pPr lvl="1"/>
            <a:r>
              <a:rPr lang="en-US" smtClean="0"/>
              <a:t>Other interesting problems are more difficult to </a:t>
            </a:r>
            <a:r>
              <a:rPr lang="en-US" smtClean="0"/>
              <a:t>encode </a:t>
            </a:r>
            <a:r>
              <a:rPr lang="en-US" smtClean="0"/>
              <a:t>in traditional programming.</a:t>
            </a:r>
          </a:p>
          <a:p>
            <a:pPr lvl="1"/>
            <a:r>
              <a:rPr lang="en-US" smtClean="0"/>
              <a:t>Idea: Machine has to learn completing the </a:t>
            </a:r>
            <a:r>
              <a:rPr lang="en-US" smtClean="0"/>
              <a:t>task </a:t>
            </a:r>
            <a:r>
              <a:rPr lang="en-US" smtClean="0"/>
              <a:t>by itself.</a:t>
            </a:r>
          </a:p>
          <a:p>
            <a:r>
              <a:rPr lang="en-US" smtClean="0"/>
              <a:t>Based on recent advances in computer </a:t>
            </a:r>
            <a:r>
              <a:rPr lang="en-US" smtClean="0"/>
              <a:t>technology</a:t>
            </a:r>
          </a:p>
          <a:p>
            <a:pPr lvl="1"/>
            <a:r>
              <a:rPr lang="en-US" smtClean="0"/>
              <a:t>Large datasets available</a:t>
            </a:r>
          </a:p>
          <a:p>
            <a:pPr lvl="1"/>
            <a:r>
              <a:rPr lang="en-US" smtClean="0"/>
              <a:t>Computing power available</a:t>
            </a:r>
            <a:br>
              <a:rPr lang="en-US" smtClean="0"/>
            </a:br>
            <a:r>
              <a:rPr lang="en-US" smtClean="0"/>
              <a:t>(e.g., using graphics card to speed up computation)</a:t>
            </a:r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0" y="1825625"/>
            <a:ext cx="2038350" cy="1989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5" y="4973034"/>
            <a:ext cx="3295426" cy="12039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90655" y="6172201"/>
            <a:ext cx="1124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(Cullinan et al.)</a:t>
            </a:r>
            <a:endParaRPr 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315450" y="4445335"/>
            <a:ext cx="1552575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GPU can be 10-100x faster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5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Examples of Machine Learning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7412736" cy="4351338"/>
          </a:xfrm>
        </p:spPr>
        <p:txBody>
          <a:bodyPr>
            <a:normAutofit/>
          </a:bodyPr>
          <a:lstStyle/>
          <a:p>
            <a:r>
              <a:rPr lang="en-US" smtClean="0"/>
              <a:t>Data mining</a:t>
            </a:r>
          </a:p>
          <a:p>
            <a:pPr lvl="1"/>
            <a:r>
              <a:rPr lang="en-US" smtClean="0"/>
              <a:t>Large datasets, from growth of the web + automation</a:t>
            </a:r>
          </a:p>
          <a:p>
            <a:pPr lvl="1"/>
            <a:r>
              <a:rPr lang="en-US" smtClean="0"/>
              <a:t>e.g., web usage data, electronic medical records, computational biology, data sets in engineering </a:t>
            </a:r>
          </a:p>
          <a:p>
            <a:r>
              <a:rPr lang="en-US" smtClean="0"/>
              <a:t>Applications that cannot be programmed</a:t>
            </a:r>
          </a:p>
          <a:p>
            <a:pPr lvl="1"/>
            <a:r>
              <a:rPr lang="en-US" smtClean="0"/>
              <a:t>Autonomous helicopter</a:t>
            </a:r>
            <a:endParaRPr lang="en-US"/>
          </a:p>
          <a:p>
            <a:pPr lvl="1"/>
            <a:r>
              <a:rPr lang="en-US" smtClean="0"/>
              <a:t>Handwriting recognition</a:t>
            </a:r>
          </a:p>
          <a:p>
            <a:pPr lvl="1"/>
            <a:r>
              <a:rPr lang="en-US" smtClean="0"/>
              <a:t>Natural Language Processing</a:t>
            </a:r>
          </a:p>
          <a:p>
            <a:pPr lvl="1"/>
            <a:r>
              <a:rPr lang="en-US" smtClean="0"/>
              <a:t>Computer Vision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3817843"/>
            <a:ext cx="2019300" cy="9381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0" y="4815187"/>
            <a:ext cx="2419350" cy="1361776"/>
          </a:xfrm>
          <a:prstGeom prst="rect">
            <a:avLst/>
          </a:prstGeom>
        </p:spPr>
      </p:pic>
      <p:pic>
        <p:nvPicPr>
          <p:cNvPr id="9" name="Content Placeholder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225" y="2502983"/>
            <a:ext cx="1504950" cy="1181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8" t="16338" r="32824" b="42433"/>
          <a:stretch/>
        </p:blipFill>
        <p:spPr>
          <a:xfrm>
            <a:off x="9647682" y="1546718"/>
            <a:ext cx="1658493" cy="86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4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/>
              <a:t>Applications That Cannot Be Programmed</a:t>
            </a:r>
            <a:r>
              <a:rPr lang="en-US" sz="2700"/>
              <a:t/>
            </a:r>
            <a:br>
              <a:rPr lang="en-US" sz="2700"/>
            </a:br>
            <a:r>
              <a:rPr lang="en-US" smtClean="0"/>
              <a:t>Autonomous Helicopter</a:t>
            </a:r>
            <a:endParaRPr lang="en-US"/>
          </a:p>
        </p:txBody>
      </p:sp>
      <p:pic>
        <p:nvPicPr>
          <p:cNvPr id="10" name="Stanford Autonomous Helicopter - Airshow #2 [360p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5725" y="844550"/>
            <a:ext cx="9480550" cy="533241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66984" y="6188889"/>
            <a:ext cx="17229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http://heli.stanford.edu/</a:t>
            </a:r>
          </a:p>
        </p:txBody>
      </p:sp>
    </p:spTree>
    <p:extLst>
      <p:ext uri="{BB962C8B-B14F-4D97-AF65-F5344CB8AC3E}">
        <p14:creationId xmlns:p14="http://schemas.microsoft.com/office/powerpoint/2010/main" val="207299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/>
              <a:t>Applications </a:t>
            </a:r>
            <a:r>
              <a:rPr lang="en-US" sz="2700" smtClean="0"/>
              <a:t>That Cannot Be Programmed</a:t>
            </a:r>
            <a:br>
              <a:rPr lang="en-US" sz="2700" smtClean="0"/>
            </a:br>
            <a:r>
              <a:rPr lang="en-US" smtClean="0"/>
              <a:t>Natural Language Processing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17</a:t>
            </a:fld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057605"/>
            <a:ext cx="5040000" cy="395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3576000" y="1535886"/>
            <a:ext cx="5040000" cy="395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Content Placeholder 18"/>
          <p:cNvPicPr>
            <a:picLocks noGrp="1" noChangeAspect="1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6313800" y="2014168"/>
            <a:ext cx="5040000" cy="3957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83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Examples</a:t>
            </a:r>
            <a:r>
              <a:rPr lang="en-US" sz="4000" smtClean="0"/>
              <a:t> of Machine Learning Applications (2)</a:t>
            </a:r>
            <a:endParaRPr lang="en-US" sz="40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067300" cy="4351338"/>
          </a:xfrm>
        </p:spPr>
        <p:txBody>
          <a:bodyPr>
            <a:normAutofit/>
          </a:bodyPr>
          <a:lstStyle/>
          <a:p>
            <a:r>
              <a:rPr lang="en-US" smtClean="0"/>
              <a:t>Self-customizing programs</a:t>
            </a:r>
          </a:p>
          <a:p>
            <a:pPr lvl="1"/>
            <a:r>
              <a:rPr lang="en-US" smtClean="0"/>
              <a:t>E.g., Amazon web </a:t>
            </a:r>
            <a:r>
              <a:rPr lang="en-US" smtClean="0"/>
              <a:t>store,</a:t>
            </a:r>
            <a:br>
              <a:rPr lang="en-US" smtClean="0"/>
            </a:br>
            <a:r>
              <a:rPr lang="en-US" smtClean="0"/>
              <a:t>Netflix </a:t>
            </a:r>
            <a:r>
              <a:rPr lang="en-US" smtClean="0"/>
              <a:t>movie recommendations</a:t>
            </a:r>
          </a:p>
          <a:p>
            <a:r>
              <a:rPr lang="en-US" smtClean="0"/>
              <a:t>Understanding human </a:t>
            </a:r>
            <a:r>
              <a:rPr lang="en-US" smtClean="0"/>
              <a:t>learning, “Artifical Intelligence”</a:t>
            </a:r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57" y="1690688"/>
            <a:ext cx="5135843" cy="1745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58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Annual Salary</a:t>
            </a:r>
            <a:br>
              <a:rPr lang="en-US" smtClean="0"/>
            </a:br>
            <a:r>
              <a:rPr lang="en-US" sz="1800" smtClean="0"/>
              <a:t>src: indeed.com, average USD/year across USA, 15 Nov 2018</a:t>
            </a:r>
            <a:endParaRPr lang="en-US" sz="320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034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0182544"/>
                  </p:ext>
                </p:extLst>
              </p:nvPr>
            </p:nvGraphicFramePr>
            <p:xfrm>
              <a:off x="838201" y="844061"/>
              <a:ext cx="10515600" cy="533290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0" name="Add-in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1" y="844061"/>
                <a:ext cx="10515600" cy="533290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Mentimeter Test Run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Kinds of Machine Learning Approaches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  <a:r>
              <a:rPr lang="en-US" dirty="0"/>
              <a:t>learning </a:t>
            </a:r>
            <a:r>
              <a:rPr lang="en-US" dirty="0" smtClean="0"/>
              <a:t>– we </a:t>
            </a:r>
            <a:r>
              <a:rPr lang="en-US" dirty="0"/>
              <a:t>teach the algorithm</a:t>
            </a:r>
          </a:p>
          <a:p>
            <a:r>
              <a:rPr lang="en-US" dirty="0" smtClean="0"/>
              <a:t>Unsupervised </a:t>
            </a:r>
            <a:r>
              <a:rPr lang="en-US" dirty="0"/>
              <a:t>learning </a:t>
            </a:r>
            <a:r>
              <a:rPr lang="en-US" dirty="0" smtClean="0"/>
              <a:t>– we </a:t>
            </a:r>
            <a:r>
              <a:rPr lang="en-US" dirty="0"/>
              <a:t>let it learn by itself</a:t>
            </a:r>
          </a:p>
          <a:p>
            <a:r>
              <a:rPr lang="en-GB" dirty="0" smtClean="0"/>
              <a:t>Reinforcement </a:t>
            </a:r>
            <a:r>
              <a:rPr lang="en-GB" dirty="0"/>
              <a:t>learning</a:t>
            </a:r>
          </a:p>
          <a:p>
            <a:r>
              <a:rPr lang="en-GB" dirty="0" smtClean="0"/>
              <a:t>Recommender </a:t>
            </a:r>
            <a:r>
              <a:rPr lang="en-GB" dirty="0"/>
              <a:t>systems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Supervised Learning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36148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0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Supervised Learning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Right </a:t>
            </a:r>
            <a:r>
              <a:rPr lang="en-US" dirty="0"/>
              <a:t>answers are given </a:t>
            </a:r>
            <a:r>
              <a:rPr lang="en-US"/>
              <a:t>to </a:t>
            </a:r>
            <a:r>
              <a:rPr lang="en-US" smtClean="0"/>
              <a:t>the algorithm</a:t>
            </a:r>
            <a:endParaRPr lang="en-US" dirty="0"/>
          </a:p>
          <a:p>
            <a:r>
              <a:rPr lang="en-US" smtClean="0"/>
              <a:t>Regression</a:t>
            </a:r>
            <a:r>
              <a:rPr lang="en-US" dirty="0"/>
              <a:t>: predict continuous </a:t>
            </a:r>
            <a:r>
              <a:rPr lang="en-US"/>
              <a:t>valued </a:t>
            </a:r>
            <a:r>
              <a:rPr lang="en-US" smtClean="0"/>
              <a:t>output (e.g., price)</a:t>
            </a:r>
            <a:endParaRPr lang="en-US" dirty="0"/>
          </a:p>
          <a:p>
            <a:r>
              <a:rPr lang="en-GB" smtClean="0"/>
              <a:t>Classification</a:t>
            </a:r>
            <a:r>
              <a:rPr lang="en-GB" dirty="0"/>
              <a:t>: discrete </a:t>
            </a:r>
            <a:r>
              <a:rPr lang="en-GB"/>
              <a:t>valued </a:t>
            </a:r>
            <a:r>
              <a:rPr lang="en-GB" smtClean="0"/>
              <a:t>output (e.g., medical test 0 or 1)</a:t>
            </a:r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7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Housing Price Prediction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05" y="1476212"/>
            <a:ext cx="6665989" cy="4069088"/>
          </a:xfrm>
        </p:spPr>
      </p:pic>
    </p:spTree>
    <p:extLst>
      <p:ext uri="{BB962C8B-B14F-4D97-AF65-F5344CB8AC3E}">
        <p14:creationId xmlns:p14="http://schemas.microsoft.com/office/powerpoint/2010/main" val="4300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Breast Cancer (malignant, benign)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33" y="2648933"/>
            <a:ext cx="4649733" cy="172364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8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Breast Cancer (malignant, benign)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45" y="1972275"/>
            <a:ext cx="4686309" cy="3076962"/>
          </a:xfrm>
        </p:spPr>
      </p:pic>
    </p:spTree>
    <p:extLst>
      <p:ext uri="{BB962C8B-B14F-4D97-AF65-F5344CB8AC3E}">
        <p14:creationId xmlns:p14="http://schemas.microsoft.com/office/powerpoint/2010/main" val="40058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0" name="Add-in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1" y="95495"/>
              <a:ext cx="10515600" cy="60814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Add-in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1" y="95495"/>
                <a:ext cx="10515600" cy="608146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7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Unsupervised Learning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92793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9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</a:t>
            </a:r>
            <a:r>
              <a:rPr lang="en-US" smtClean="0"/>
              <a:t>. </a:t>
            </a:r>
            <a:r>
              <a:rPr lang="en-US" smtClean="0"/>
              <a:t>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7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Grouping News Articles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721" y="844550"/>
            <a:ext cx="8936558" cy="533241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Identifying </a:t>
            </a:r>
            <a:r>
              <a:rPr lang="en-US" sz="3200" smtClean="0"/>
              <a:t>Regulatory Mechanisms</a:t>
            </a:r>
            <a:endParaRPr lang="en-US" sz="320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55" y="1720307"/>
            <a:ext cx="7653290" cy="35808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987018"/>
            <a:ext cx="169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(Lee et al. 2006)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2009" y="5301205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Individuals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54256" y="3279924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Genes</a:t>
            </a:r>
            <a:endParaRPr lang="en-US" sz="2400"/>
          </a:p>
        </p:txBody>
      </p:sp>
      <p:sp>
        <p:nvSpPr>
          <p:cNvPr id="10" name="Left Brace 9"/>
          <p:cNvSpPr/>
          <p:nvPr/>
        </p:nvSpPr>
        <p:spPr>
          <a:xfrm rot="5400000">
            <a:off x="2517484" y="1391340"/>
            <a:ext cx="174018" cy="486963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5400000">
            <a:off x="3134821" y="1259443"/>
            <a:ext cx="174018" cy="747712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4423079" y="718899"/>
            <a:ext cx="174018" cy="1828801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5711336" y="1259445"/>
            <a:ext cx="174018" cy="747711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6297123" y="1421371"/>
            <a:ext cx="174018" cy="423861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7978285" y="1183248"/>
            <a:ext cx="174018" cy="900110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7018641" y="1123715"/>
            <a:ext cx="174018" cy="1019176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000" y="4832870"/>
            <a:ext cx="1440000" cy="93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329000" y="4495081"/>
            <a:ext cx="1451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Brewer’s yeast.</a:t>
            </a:r>
            <a:endParaRPr lang="en-US" sz="1600"/>
          </a:p>
        </p:txBody>
      </p:sp>
      <p:cxnSp>
        <p:nvCxnSpPr>
          <p:cNvPr id="20" name="Straight Connector 19"/>
          <p:cNvCxnSpPr>
            <a:stCxn id="8" idx="3"/>
            <a:endCxn id="17" idx="1"/>
          </p:cNvCxnSpPr>
          <p:nvPr/>
        </p:nvCxnSpPr>
        <p:spPr>
          <a:xfrm flipV="1">
            <a:off x="6859991" y="5297870"/>
            <a:ext cx="3469009" cy="234168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26374" y="942192"/>
            <a:ext cx="568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Clusting of Individuals based on Their Genes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44764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Other Applications of Unsupervised Learning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971550"/>
            <a:ext cx="2664599" cy="218618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32</a:t>
            </a:fld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62" y="971550"/>
            <a:ext cx="2949575" cy="2419350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36" y="3745889"/>
            <a:ext cx="2994025" cy="1425575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429496729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61" y="3797482"/>
            <a:ext cx="2644775" cy="1322387"/>
          </a:xfrm>
        </p:spPr>
      </p:pic>
      <p:sp>
        <p:nvSpPr>
          <p:cNvPr id="15" name="TextBox 14"/>
          <p:cNvSpPr txBox="1"/>
          <p:nvPr/>
        </p:nvSpPr>
        <p:spPr>
          <a:xfrm>
            <a:off x="1066800" y="318398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Organisation of Computing Centres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66800" y="506767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Market Segmentation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91348" y="324284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Social Network Analysis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991348" y="517146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Astronomical Data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66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Content Placeholder 5" descr="Professional &lt;strong&gt;Microphone&lt;/strong&gt; by broalex on DeviantArt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86" y="3635689"/>
            <a:ext cx="486978" cy="939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Cocktail Party Problem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Content Placeholder 5" descr="Professional &lt;strong&gt;Microphone&lt;/strong&gt; by broalex on DeviantArt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15" y="855113"/>
            <a:ext cx="486978" cy="939866"/>
          </a:xfrm>
          <a:prstGeom prst="rect">
            <a:avLst/>
          </a:prstGeom>
        </p:spPr>
      </p:pic>
      <p:pic>
        <p:nvPicPr>
          <p:cNvPr id="16" name="Picture 15" descr="Original file ‎ (SVG file, nominally 40 × 40 pixels, file ...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7" y="971235"/>
            <a:ext cx="1800000" cy="1800000"/>
          </a:xfrm>
          <a:prstGeom prst="rect">
            <a:avLst/>
          </a:prstGeom>
        </p:spPr>
      </p:pic>
      <p:pic>
        <p:nvPicPr>
          <p:cNvPr id="17" name="Picture 16" descr="Original file ‎ (SVG file, nominally 48 × 48 pixels, file ...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7" y="3751812"/>
            <a:ext cx="1800000" cy="1800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38200" y="5987018"/>
            <a:ext cx="169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(Lee et al. 1998)</a:t>
            </a:r>
            <a:endParaRPr lang="en-US"/>
          </a:p>
        </p:txBody>
      </p:sp>
      <p:pic>
        <p:nvPicPr>
          <p:cNvPr id="36" name="rss_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274793" y="1566435"/>
            <a:ext cx="609600" cy="609600"/>
          </a:xfrm>
          <a:prstGeom prst="rect">
            <a:avLst/>
          </a:prstGeom>
        </p:spPr>
      </p:pic>
      <p:pic>
        <p:nvPicPr>
          <p:cNvPr id="37" name="rss_m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274793" y="4347012"/>
            <a:ext cx="609600" cy="609600"/>
          </a:xfrm>
          <a:prstGeom prst="rect">
            <a:avLst/>
          </a:prstGeom>
        </p:spPr>
      </p:pic>
      <p:pic>
        <p:nvPicPr>
          <p:cNvPr id="38" name="Picture 37" descr="File:&lt;strong&gt;Computer&lt;/strong&gt; icon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459" y="2531209"/>
            <a:ext cx="2116122" cy="1413798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16" idx="3"/>
            <a:endCxn id="36" idx="1"/>
          </p:cNvCxnSpPr>
          <p:nvPr/>
        </p:nvCxnSpPr>
        <p:spPr>
          <a:xfrm>
            <a:off x="2974937" y="1871235"/>
            <a:ext cx="2299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7" idx="3"/>
            <a:endCxn id="38" idx="1"/>
          </p:cNvCxnSpPr>
          <p:nvPr/>
        </p:nvCxnSpPr>
        <p:spPr>
          <a:xfrm flipV="1">
            <a:off x="5884393" y="3238108"/>
            <a:ext cx="909066" cy="1413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" idx="3"/>
            <a:endCxn id="37" idx="1"/>
          </p:cNvCxnSpPr>
          <p:nvPr/>
        </p:nvCxnSpPr>
        <p:spPr>
          <a:xfrm>
            <a:off x="2974937" y="4651812"/>
            <a:ext cx="22998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6" idx="3"/>
            <a:endCxn id="38" idx="1"/>
          </p:cNvCxnSpPr>
          <p:nvPr/>
        </p:nvCxnSpPr>
        <p:spPr>
          <a:xfrm>
            <a:off x="5884393" y="1871235"/>
            <a:ext cx="909066" cy="136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7" idx="3"/>
            <a:endCxn id="36" idx="1"/>
          </p:cNvCxnSpPr>
          <p:nvPr/>
        </p:nvCxnSpPr>
        <p:spPr>
          <a:xfrm flipV="1">
            <a:off x="2974937" y="1871235"/>
            <a:ext cx="2299856" cy="278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6" idx="3"/>
            <a:endCxn id="37" idx="1"/>
          </p:cNvCxnSpPr>
          <p:nvPr/>
        </p:nvCxnSpPr>
        <p:spPr>
          <a:xfrm>
            <a:off x="2974937" y="1871235"/>
            <a:ext cx="2299856" cy="2780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8997440" y="3296993"/>
            <a:ext cx="1146685" cy="1339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997440" y="1871235"/>
            <a:ext cx="1146685" cy="111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sss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221558" y="1566435"/>
            <a:ext cx="609600" cy="609600"/>
          </a:xfrm>
          <a:prstGeom prst="rect">
            <a:avLst/>
          </a:prstGeom>
        </p:spPr>
      </p:pic>
      <p:pic>
        <p:nvPicPr>
          <p:cNvPr id="85" name="sss2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221558" y="43321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2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7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43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436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436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Cocktail Party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[W,s,v] = svd((repmat(sum(x.*x,1), size(x,1),1).*x)*x’);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r>
              <a:rPr lang="en-US" sz="1400" smtClean="0"/>
              <a:t>(Sam Roweis, Yair Weiss, Eero Simoncelli)</a:t>
            </a:r>
          </a:p>
          <a:p>
            <a:pPr marL="0" indent="0">
              <a:buNone/>
            </a:pPr>
            <a:r>
              <a:rPr lang="en-US" sz="1400" smtClean="0">
                <a:hlinkClick r:id="rId2"/>
              </a:rPr>
              <a:t>https</a:t>
            </a:r>
            <a:r>
              <a:rPr lang="en-US" sz="1400">
                <a:hlinkClick r:id="rId2"/>
              </a:rPr>
              <a:t>://</a:t>
            </a:r>
            <a:r>
              <a:rPr lang="en-US" sz="1400" smtClean="0">
                <a:hlinkClick r:id="rId2"/>
              </a:rPr>
              <a:t>stackoverflow.com/questions/20414667/cocktail-party-algorithm-svd-implementation-in-one-line-of-code</a:t>
            </a:r>
            <a:endParaRPr lang="en-US" sz="1400" smtClean="0"/>
          </a:p>
          <a:p>
            <a:pPr marL="0" indent="0">
              <a:buNone/>
            </a:pPr>
            <a:r>
              <a:rPr lang="en-US" sz="1400" smtClean="0">
                <a:hlinkClick r:id="rId3"/>
              </a:rPr>
              <a:t>https</a:t>
            </a:r>
            <a:r>
              <a:rPr lang="en-US" sz="1400">
                <a:hlinkClick r:id="rId3"/>
              </a:rPr>
              <a:t>://</a:t>
            </a:r>
            <a:r>
              <a:rPr lang="en-US" sz="1400" smtClean="0">
                <a:hlinkClick r:id="rId3"/>
              </a:rPr>
              <a:t>en.wikipedia.org/wiki/Singular_value_decomposition</a:t>
            </a:r>
            <a:endParaRPr lang="en-US" sz="1400" smtClean="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0" name="Add-in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1" y="95495"/>
              <a:ext cx="10515600" cy="608146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0" name="Add-in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1" y="95495"/>
                <a:ext cx="10515600" cy="608146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3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5. Wrap-up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3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6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Next?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Learning From Desaster</a:t>
            </a:r>
            <a:br>
              <a:rPr lang="en-US" smtClean="0"/>
            </a:b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www.kaggle.com/c/titanic</a:t>
            </a:r>
            <a:endParaRPr lang="en-US" smtClean="0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205859"/>
            <a:ext cx="1880719" cy="1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6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7351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9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Machine Learning, Online Course in Coursera, Andrew Ng, </a:t>
            </a:r>
            <a:r>
              <a:rPr lang="en-GB" dirty="0" err="1" smtClean="0"/>
              <a:t>Standford</a:t>
            </a:r>
            <a:r>
              <a:rPr lang="en-GB" dirty="0"/>
              <a:t> University,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www.coursera.org/learn/machine-learning</a:t>
            </a:r>
            <a:endParaRPr lang="en-GB" dirty="0" smtClean="0"/>
          </a:p>
          <a:p>
            <a:r>
              <a:rPr lang="en-US" smtClean="0"/>
              <a:t>Mitchell (2017</a:t>
            </a:r>
            <a:r>
              <a:rPr lang="en-US"/>
              <a:t>) Machine </a:t>
            </a:r>
            <a:r>
              <a:rPr lang="en-US" smtClean="0"/>
              <a:t>Learning, McGraw Hill</a:t>
            </a:r>
            <a:endParaRPr lang="en-US"/>
          </a:p>
          <a:p>
            <a:r>
              <a:rPr lang="en-US" smtClean="0"/>
              <a:t>Gèron (2017) Hands-On </a:t>
            </a:r>
            <a:r>
              <a:rPr lang="en-US"/>
              <a:t>Machine Learning with Scikit-Learn and Tensor Flow: Concepts, Tools, and Techniques to Build Intelligent </a:t>
            </a:r>
            <a:r>
              <a:rPr lang="en-US" smtClean="0"/>
              <a:t>Systems, </a:t>
            </a:r>
            <a:r>
              <a:rPr lang="en-US"/>
              <a:t>O’Reilly</a:t>
            </a:r>
            <a:r>
              <a:rPr lang="en-US" smtClean="0"/>
              <a:t> </a:t>
            </a:r>
            <a:endParaRPr lang="en-US"/>
          </a:p>
          <a:p>
            <a:r>
              <a:rPr lang="en-US" smtClean="0"/>
              <a:t>Müller and Guido (2016) Introduction </a:t>
            </a:r>
            <a:r>
              <a:rPr lang="en-US"/>
              <a:t>to Machine Learning with Python: A Guide for Data </a:t>
            </a:r>
            <a:r>
              <a:rPr lang="en-US" smtClean="0"/>
              <a:t>Scientists, O’Reilly</a:t>
            </a:r>
          </a:p>
          <a:p>
            <a:endParaRPr lang="en-US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81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buNone/>
            </a:pPr>
            <a:r>
              <a:rPr lang="en-US" sz="1800"/>
              <a:t>Christopher Cullinan, Christopher Wyant, Timothy Frattes. Computing </a:t>
            </a:r>
            <a:r>
              <a:rPr lang="en-US" sz="1800"/>
              <a:t>Performance </a:t>
            </a:r>
            <a:r>
              <a:rPr lang="en-US" sz="1800" smtClean="0"/>
              <a:t>Benchmarks among </a:t>
            </a:r>
            <a:r>
              <a:rPr lang="en-US" sz="1800"/>
              <a:t>CPU, GPU, </a:t>
            </a:r>
            <a:r>
              <a:rPr lang="en-US" sz="1800"/>
              <a:t>and </a:t>
            </a:r>
            <a:r>
              <a:rPr lang="en-US" sz="1800" smtClean="0"/>
              <a:t>FPGA, </a:t>
            </a:r>
            <a:r>
              <a:rPr lang="en-US" sz="1800" smtClean="0">
                <a:hlinkClick r:id="rId2"/>
              </a:rPr>
              <a:t>https://web.wpi.edu/Pubs/E-project/Available/E-project-030212-123508/unrestricted/Benchmarking_Final.pdf</a:t>
            </a:r>
            <a:endParaRPr lang="en-US" sz="1800" smtClean="0"/>
          </a:p>
          <a:p>
            <a:pPr marL="361950" indent="-361950">
              <a:buNone/>
            </a:pPr>
            <a:r>
              <a:rPr lang="en-US" sz="1800" smtClean="0"/>
              <a:t> </a:t>
            </a:r>
            <a:r>
              <a:rPr lang="en-US" sz="1800"/>
              <a:t>Lee, S.I., Pe'er, D., Dudley, A.M., Church, G.M. and Koller, D., 2006. Identifying regulatory mechanisms using individual variation reveals key role for chromatin modification. </a:t>
            </a:r>
            <a:r>
              <a:rPr lang="en-US" sz="1800" i="1"/>
              <a:t>Proceedings of the National Academy of Sciences</a:t>
            </a:r>
            <a:r>
              <a:rPr lang="en-US" sz="1800"/>
              <a:t>, </a:t>
            </a:r>
            <a:r>
              <a:rPr lang="en-US" sz="1800" i="1"/>
              <a:t>103</a:t>
            </a:r>
            <a:r>
              <a:rPr lang="en-US" sz="1800"/>
              <a:t>(38), </a:t>
            </a:r>
            <a:r>
              <a:rPr lang="en-US" sz="1800"/>
              <a:t>pp.14062-14067</a:t>
            </a:r>
            <a:r>
              <a:rPr lang="en-US" sz="1800" smtClean="0"/>
              <a:t>.</a:t>
            </a:r>
          </a:p>
          <a:p>
            <a:pPr marL="361950" indent="-361950">
              <a:buNone/>
            </a:pPr>
            <a:r>
              <a:rPr lang="en-US" sz="1800"/>
              <a:t>Lee, T.W., Ziehe, A., Orglmeister, R. and Sejnowski, T., 1998, May. Combining time-delayed decorrelation and ICA: Towards solving the cocktail party problem. In </a:t>
            </a:r>
            <a:r>
              <a:rPr lang="en-US" sz="1800" i="1"/>
              <a:t>Acoustics, Speech and Signal Processing, 1998. Proceedings of the 1998 IEEE International Conference on</a:t>
            </a:r>
            <a:r>
              <a:rPr lang="en-US" sz="1800"/>
              <a:t> (Vol. 2, pp. 1249-1252</a:t>
            </a:r>
            <a:r>
              <a:rPr lang="en-US" sz="1800"/>
              <a:t>). </a:t>
            </a:r>
            <a:r>
              <a:rPr lang="en-US" sz="1800" smtClean="0"/>
              <a:t>IEEE.</a:t>
            </a:r>
            <a:br>
              <a:rPr lang="en-US" sz="1800" smtClean="0"/>
            </a:br>
            <a:r>
              <a:rPr lang="en-US" sz="1800" smtClean="0"/>
              <a:t>Audio samples available at </a:t>
            </a:r>
            <a:r>
              <a:rPr lang="en-US" sz="1800">
                <a:hlinkClick r:id="rId3"/>
              </a:rPr>
              <a:t>http://cnl.salk.edu</a:t>
            </a:r>
            <a:r>
              <a:rPr lang="en-US" sz="1800">
                <a:hlinkClick r:id="rId3"/>
              </a:rPr>
              <a:t>/~</a:t>
            </a:r>
            <a:r>
              <a:rPr lang="en-US" sz="1800" smtClean="0">
                <a:hlinkClick r:id="rId3"/>
              </a:rPr>
              <a:t>tewon/Blind/blind_audio.html</a:t>
            </a:r>
            <a:endParaRPr lang="en-US" sz="1800" smtClean="0"/>
          </a:p>
          <a:p>
            <a:pPr marL="361950" indent="-361950">
              <a:buNone/>
            </a:pPr>
            <a:r>
              <a:rPr lang="en-US" sz="1800"/>
              <a:t>Samuel, A.L., 1959. Some studies in machine learning using the game of checkers. </a:t>
            </a:r>
            <a:r>
              <a:rPr lang="en-US" sz="1800" i="1"/>
              <a:t>IBM Journal of research and development</a:t>
            </a:r>
            <a:r>
              <a:rPr lang="en-US" sz="1800"/>
              <a:t>, </a:t>
            </a:r>
            <a:r>
              <a:rPr lang="en-US" sz="1800" i="1"/>
              <a:t>3</a:t>
            </a:r>
            <a:r>
              <a:rPr lang="en-US" sz="1800"/>
              <a:t>(3), pp.210-229.</a:t>
            </a:r>
          </a:p>
          <a:p>
            <a:endParaRPr lang="en-US" sz="1800" smtClean="0"/>
          </a:p>
          <a:p>
            <a:endParaRPr lang="en-US" sz="1800"/>
          </a:p>
          <a:p>
            <a:endParaRPr lang="en-US" sz="1800" smtClean="0"/>
          </a:p>
          <a:p>
            <a:endParaRPr lang="en-US" sz="1800" smtClean="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9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654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7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Cognitive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On successful completion of this module, students should be able to:</a:t>
            </a:r>
          </a:p>
          <a:p>
            <a:pPr marL="723900" indent="-723900">
              <a:buNone/>
            </a:pPr>
            <a:r>
              <a:rPr lang="en-GB" b="1" dirty="0"/>
              <a:t>LO1.</a:t>
            </a:r>
            <a:r>
              <a:rPr lang="en-GB" dirty="0"/>
              <a:t>	</a:t>
            </a:r>
            <a:r>
              <a:rPr lang="en-GB" i="1" dirty="0"/>
              <a:t>Explain</a:t>
            </a:r>
            <a:r>
              <a:rPr lang="en-GB" dirty="0"/>
              <a:t> </a:t>
            </a:r>
            <a:r>
              <a:rPr lang="en-GB" b="1" dirty="0"/>
              <a:t>basic concepts, techniques, and possible applications </a:t>
            </a:r>
            <a:r>
              <a:rPr lang="en-GB" dirty="0"/>
              <a:t>of machine learning</a:t>
            </a:r>
          </a:p>
          <a:p>
            <a:pPr marL="723900" indent="-723900">
              <a:buNone/>
            </a:pPr>
            <a:r>
              <a:rPr lang="en-GB" b="1" dirty="0"/>
              <a:t>LO2.</a:t>
            </a:r>
            <a:r>
              <a:rPr lang="en-GB" dirty="0"/>
              <a:t>	</a:t>
            </a:r>
            <a:r>
              <a:rPr lang="en-GB" b="1" i="1" dirty="0"/>
              <a:t>Analyse</a:t>
            </a:r>
            <a:r>
              <a:rPr lang="en-GB" b="1" dirty="0"/>
              <a:t> a given problem </a:t>
            </a:r>
            <a:r>
              <a:rPr lang="en-GB" dirty="0"/>
              <a:t>to </a:t>
            </a:r>
            <a:r>
              <a:rPr lang="en-GB" i="1" dirty="0"/>
              <a:t>choose</a:t>
            </a:r>
            <a:r>
              <a:rPr lang="en-GB" dirty="0"/>
              <a:t> and </a:t>
            </a:r>
            <a:r>
              <a:rPr lang="en-GB" i="1" dirty="0"/>
              <a:t>apply</a:t>
            </a:r>
            <a:r>
              <a:rPr lang="en-GB" dirty="0"/>
              <a:t> an appropriate machine learning technique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LO3.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Explain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design considerations and trade-offs associated with choosing and applying machine learning techniques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LO4.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Evaluate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a given machine learning approach (technique + chosen set-up) with respect to fitness for a given problem and give recommendations on how to improve results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LO5.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Identify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apply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relevant best practices for machine learning projects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LO6.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Develop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an implementation of the main steps of selected ML techniques in a programming language, including the translation from conceptual algorithms into code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Affective (Attitudes and Values) 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LO7.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Appreciate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the design challenges associated with machine learning problems, including awareness of non-technical aspects (ethics, privacy, societal effects)</a:t>
            </a:r>
          </a:p>
          <a:p>
            <a:pPr marL="723900" indent="-723900">
              <a:buNone/>
            </a:pPr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LO8.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i="1" dirty="0">
                <a:solidFill>
                  <a:schemeClr val="bg1">
                    <a:lumMod val="75000"/>
                  </a:schemeClr>
                </a:solidFill>
              </a:rPr>
              <a:t>Participate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in </a:t>
            </a:r>
            <a:r>
              <a:rPr lang="en-GB" u="sng" dirty="0">
                <a:solidFill>
                  <a:schemeClr val="bg1">
                    <a:lumMod val="75000"/>
                  </a:schemeClr>
                </a:solidFill>
              </a:rPr>
              <a:t>team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 activities in the design process (e.g., collaborating to find, evaluate, and improve potential solutions)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Acknowledgements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Inspired by and using material from </a:t>
            </a:r>
            <a:br>
              <a:rPr lang="en-US" smtClean="0"/>
            </a:br>
            <a:r>
              <a:rPr lang="en-US" smtClean="0"/>
              <a:t>“Machine Learning”, online course by Andrew Ng, Standford University, offered on </a:t>
            </a:r>
            <a:r>
              <a:rPr lang="en-US" smtClean="0"/>
              <a:t>Coursera</a:t>
            </a:r>
          </a:p>
          <a:p>
            <a:r>
              <a:rPr lang="en-US" smtClean="0"/>
              <a:t>Other references at the end of the slide deck.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What is Machine Learning?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2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</a:t>
            </a:r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7414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Machine Learning, 16 Nov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09609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webextension1.xml><?xml version="1.0" encoding="utf-8"?>
<we:webextension xmlns:we="http://schemas.microsoft.com/office/webextensions/webextension/2010/11" id="{61B58354-8465-4B4D-A76C-87E453DEFB0D}">
  <we:reference id="WA104379261" version="2.0.0.1" store="en-US" storeType="OMEX"/>
  <we:alternateReferences/>
  <we:properties>
    <we:property name="mentimeter_ppt_series_id" value="&quot;c01938d07db6f1c1c50fdae03efe8415&quot;"/>
    <we:property name="mentimeter_ppt_question_id" value="&quot;cde1a6e4dff9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488E377-4802-4D51-947E-858B755A89B5}">
  <we:reference id="WA104379261" version="2.0.0.1" store="en-US" storeType="OMEX"/>
  <we:alternateReferences/>
  <we:properties>
    <we:property name="mentimeter_ppt_series_id" value="&quot;c01938d07db6f1c1c50fdae03efe8415&quot;"/>
    <we:property name="mentimeter_ppt_question_id" value="&quot;a6ff0aa5a7dd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2D07B11C-0706-4AB4-B175-476706E09FF2}">
  <we:reference id="WA104379261" version="2.0.0.1" store="en-US" storeType="OMEX"/>
  <we:alternateReferences/>
  <we:properties>
    <we:property name="mentimeter_ppt_question_id" value="&quot;f7d4f8bd0f8a&quot;"/>
    <we:property name="mentimeter_ppt_series_id" value="&quot;c01938d07db6f1c1c50fdae03efe8415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8C94852C-6F07-47EA-88FA-B50907D077BF}">
  <we:reference id="WA104379261" version="2.0.0.1" store="en-US" storeType="OMEX"/>
  <we:alternateReferences/>
  <we:properties>
    <we:property name="mentimeter_ppt_series_id" value="&quot;c01938d07db6f1c1c50fdae03efe8415&quot;"/>
    <we:property name="mentimeter_ppt_question_id" value="&quot;3f6bb0f8c06a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16357</TotalTime>
  <Words>1094</Words>
  <Application>Microsoft Office PowerPoint</Application>
  <PresentationFormat>Widescreen</PresentationFormat>
  <Paragraphs>252</Paragraphs>
  <Slides>41</Slides>
  <Notes>14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Office Theme</vt:lpstr>
      <vt:lpstr>Introduction to Machine Learning</vt:lpstr>
      <vt:lpstr>Mentimeter Test Run</vt:lpstr>
      <vt:lpstr>1. Overview</vt:lpstr>
      <vt:lpstr>Overview</vt:lpstr>
      <vt:lpstr>Overview</vt:lpstr>
      <vt:lpstr>Learning Objectives</vt:lpstr>
      <vt:lpstr>Acknowledgements</vt:lpstr>
      <vt:lpstr>2. What is Machine Learning?</vt:lpstr>
      <vt:lpstr>Overview</vt:lpstr>
      <vt:lpstr>PowerPoint Presentation</vt:lpstr>
      <vt:lpstr>What is Machine Learning?</vt:lpstr>
      <vt:lpstr>What is Machine Learning?</vt:lpstr>
      <vt:lpstr>Definition of Machine Learning</vt:lpstr>
      <vt:lpstr>Origins of Machine Learning</vt:lpstr>
      <vt:lpstr>Examples of Machine Learning Applications</vt:lpstr>
      <vt:lpstr>Applications That Cannot Be Programmed Autonomous Helicopter</vt:lpstr>
      <vt:lpstr>Applications That Cannot Be Programmed Natural Language Processing</vt:lpstr>
      <vt:lpstr>Examples of Machine Learning Applications (2)</vt:lpstr>
      <vt:lpstr>Annual Salary src: indeed.com, average USD/year across USA, 15 Nov 2018</vt:lpstr>
      <vt:lpstr>Kinds of Machine Learning Approaches</vt:lpstr>
      <vt:lpstr>3. Supervised Learning</vt:lpstr>
      <vt:lpstr>Overview</vt:lpstr>
      <vt:lpstr>Supervised Learning</vt:lpstr>
      <vt:lpstr>Housing Price Prediction</vt:lpstr>
      <vt:lpstr>Breast Cancer (malignant, benign)</vt:lpstr>
      <vt:lpstr>Breast Cancer (malignant, benign)</vt:lpstr>
      <vt:lpstr>PowerPoint Presentation</vt:lpstr>
      <vt:lpstr>4. Unsupervised Learning</vt:lpstr>
      <vt:lpstr>Overview</vt:lpstr>
      <vt:lpstr>Grouping News Articles</vt:lpstr>
      <vt:lpstr>Identifying Regulatory Mechanisms</vt:lpstr>
      <vt:lpstr>Other Applications of Unsupervised Learning</vt:lpstr>
      <vt:lpstr>Cocktail Party Problem</vt:lpstr>
      <vt:lpstr>Cocktail Party Problem</vt:lpstr>
      <vt:lpstr>PowerPoint Presentation</vt:lpstr>
      <vt:lpstr>5. Wrap-up</vt:lpstr>
      <vt:lpstr>Overview</vt:lpstr>
      <vt:lpstr>What’s Next?</vt:lpstr>
      <vt:lpstr>Resources</vt:lpstr>
      <vt:lpstr>Resources</vt:lpstr>
      <vt:lpstr>References</vt:lpstr>
    </vt:vector>
  </TitlesOfParts>
  <Company>University of Limerick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Goetz Botterweck</dc:creator>
  <cp:lastModifiedBy>Goetz Botterweck</cp:lastModifiedBy>
  <cp:revision>863</cp:revision>
  <dcterms:created xsi:type="dcterms:W3CDTF">2017-08-28T19:24:03Z</dcterms:created>
  <dcterms:modified xsi:type="dcterms:W3CDTF">2018-11-16T11:25:43Z</dcterms:modified>
</cp:coreProperties>
</file>